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61" r:id="rId1"/>
  </p:sldMasterIdLst>
  <p:notesMasterIdLst>
    <p:notesMasterId r:id="rId20"/>
  </p:notesMasterIdLst>
  <p:sldIdLst>
    <p:sldId id="301" r:id="rId2"/>
    <p:sldId id="322" r:id="rId3"/>
    <p:sldId id="300" r:id="rId4"/>
    <p:sldId id="257" r:id="rId5"/>
    <p:sldId id="304" r:id="rId6"/>
    <p:sldId id="306" r:id="rId7"/>
    <p:sldId id="307" r:id="rId8"/>
    <p:sldId id="302" r:id="rId9"/>
    <p:sldId id="308" r:id="rId10"/>
    <p:sldId id="309" r:id="rId11"/>
    <p:sldId id="310" r:id="rId12"/>
    <p:sldId id="312" r:id="rId13"/>
    <p:sldId id="311" r:id="rId14"/>
    <p:sldId id="313" r:id="rId15"/>
    <p:sldId id="315" r:id="rId16"/>
    <p:sldId id="317" r:id="rId17"/>
    <p:sldId id="318" r:id="rId18"/>
    <p:sldId id="319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scadia Code" panose="020B0609020000020004" pitchFamily="49" charset="0"/>
      <p:regular r:id="rId25"/>
      <p:bold r:id="rId26"/>
      <p:italic r:id="rId27"/>
      <p:boldItalic r:id="rId28"/>
    </p:embeddedFont>
    <p:embeddedFont>
      <p:font typeface="Cascadia Code SemiLight" panose="020B0609020000020004" pitchFamily="49" charset="0"/>
      <p:regular r:id="rId29"/>
      <p: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Space Grotesk Medium" pitchFamily="2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tent" id="{B7151DF0-94E9-4D8D-8AD4-D8A13BC28A0F}">
          <p14:sldIdLst>
            <p14:sldId id="301"/>
            <p14:sldId id="322"/>
            <p14:sldId id="300"/>
            <p14:sldId id="257"/>
            <p14:sldId id="304"/>
            <p14:sldId id="306"/>
            <p14:sldId id="307"/>
            <p14:sldId id="302"/>
            <p14:sldId id="308"/>
            <p14:sldId id="309"/>
            <p14:sldId id="310"/>
            <p14:sldId id="312"/>
            <p14:sldId id="311"/>
            <p14:sldId id="313"/>
            <p14:sldId id="315"/>
            <p14:sldId id="317"/>
            <p14:sldId id="318"/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BBDF9"/>
    <a:srgbClr val="FCEBF9"/>
    <a:srgbClr val="2B91AF"/>
    <a:srgbClr val="502BD3"/>
    <a:srgbClr val="8661C5"/>
    <a:srgbClr val="ED35D1"/>
    <a:srgbClr val="A073F8"/>
    <a:srgbClr val="D431BC"/>
    <a:srgbClr val="9169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79448" autoAdjust="0"/>
  </p:normalViewPr>
  <p:slideViewPr>
    <p:cSldViewPr snapToGrid="0">
      <p:cViewPr varScale="1">
        <p:scale>
          <a:sx n="65" d="100"/>
          <a:sy n="65" d="100"/>
        </p:scale>
        <p:origin x="16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599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46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Introduced in .NET 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644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Introduced in .NET 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15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R9 is an internal library used/developed by multiple Microsoft </a:t>
            </a:r>
            <a:r>
              <a:rPr lang="en-US" dirty="0" err="1"/>
              <a:t>Servcices</a:t>
            </a:r>
            <a:r>
              <a:rPr lang="en-US" dirty="0"/>
              <a:t> across Office &amp; Azure</a:t>
            </a:r>
          </a:p>
          <a:p>
            <a:endParaRPr lang="en-US" dirty="0"/>
          </a:p>
          <a:p>
            <a:r>
              <a:rPr lang="en-US" dirty="0"/>
              <a:t>Worked with that team to bring the best of what they have developed to .NET 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1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a new set of built-in metrics for .NET 8 for ASP.NET and </a:t>
            </a:r>
            <a:r>
              <a:rPr lang="en-US" dirty="0" err="1"/>
              <a:t>HttpClient</a:t>
            </a:r>
            <a:endParaRPr lang="en-US" dirty="0"/>
          </a:p>
          <a:p>
            <a:r>
              <a:rPr lang="en-US" dirty="0"/>
              <a:t>All of these are following the </a:t>
            </a:r>
            <a:r>
              <a:rPr lang="en-US" dirty="0" err="1"/>
              <a:t>OpenTelemetry</a:t>
            </a:r>
            <a:r>
              <a:rPr lang="en-US" dirty="0"/>
              <a:t> Semantic Conventions</a:t>
            </a:r>
          </a:p>
          <a:p>
            <a:r>
              <a:rPr lang="en-US" dirty="0"/>
              <a:t>Almost all of them include dimensions with additional details on each of the entries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975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399"/>
            <a:ext cx="10972800" cy="822960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23108"/>
            <a:ext cx="10972800" cy="5025291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9" r:id="rId3"/>
    <p:sldLayoutId id="214748368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dotnet/core/diagnostics/built-in-metrics-aspnetcore#instrument-kestrelqueued_requests" TargetMode="External"/><Relationship Id="rId13" Type="http://schemas.openxmlformats.org/officeDocument/2006/relationships/hyperlink" Target="https://learn.microsoft.com/en-us/dotnet/core/diagnostics/built-in-metrics-aspnetcore#instrument-signalrserverconnectionduration" TargetMode="External"/><Relationship Id="rId18" Type="http://schemas.openxmlformats.org/officeDocument/2006/relationships/hyperlink" Target="https://learn.microsoft.com/en-us/dotnet/core/diagnostics/built-in-metrics-aspnetcore#meter-microsoftaspnetcorerouting" TargetMode="External"/><Relationship Id="rId26" Type="http://schemas.openxmlformats.org/officeDocument/2006/relationships/hyperlink" Target="https://learn.microsoft.com/en-us/dotnet/core/diagnostics/built-in-metrics-aspnetcore#instrument-aspnetcorerate_limitingrequesttime_in_queue" TargetMode="External"/><Relationship Id="rId3" Type="http://schemas.openxmlformats.org/officeDocument/2006/relationships/hyperlink" Target="https://learn.microsoft.com/en-us/dotnet/core/diagnostics/built-in-metrics-aspnetcore#meter-microsoftaspnetcoreserverkestrel" TargetMode="External"/><Relationship Id="rId21" Type="http://schemas.openxmlformats.org/officeDocument/2006/relationships/hyperlink" Target="https://learn.microsoft.com/en-us/dotnet/core/diagnostics/built-in-metrics-aspnetcore#instrument-aspnetcorediagnosticsexceptions" TargetMode="External"/><Relationship Id="rId34" Type="http://schemas.openxmlformats.org/officeDocument/2006/relationships/hyperlink" Target="https://learn.microsoft.com/en-us/dotnet/core/diagnostics/built-in-metrics-system-net#instrument-httpclientrequesttime_in_queue" TargetMode="External"/><Relationship Id="rId7" Type="http://schemas.openxmlformats.org/officeDocument/2006/relationships/hyperlink" Target="https://learn.microsoft.com/en-us/dotnet/core/diagnostics/built-in-metrics-aspnetcore#instrument-kestrelqueued_connections" TargetMode="External"/><Relationship Id="rId12" Type="http://schemas.openxmlformats.org/officeDocument/2006/relationships/hyperlink" Target="https://learn.microsoft.com/en-us/dotnet/core/diagnostics/built-in-metrics-aspnetcore#meter-microsoftaspnetcorehttpconnections" TargetMode="External"/><Relationship Id="rId17" Type="http://schemas.openxmlformats.org/officeDocument/2006/relationships/hyperlink" Target="https://learn.microsoft.com/en-us/dotnet/core/diagnostics/built-in-metrics-aspnetcore#instrument-httpserveractive_requests" TargetMode="External"/><Relationship Id="rId25" Type="http://schemas.openxmlformats.org/officeDocument/2006/relationships/hyperlink" Target="https://learn.microsoft.com/en-us/dotnet/core/diagnostics/built-in-metrics-aspnetcore#instrument-aspnetcorerate_limitingqueued_requests" TargetMode="External"/><Relationship Id="rId33" Type="http://schemas.openxmlformats.org/officeDocument/2006/relationships/hyperlink" Target="https://learn.microsoft.com/en-us/dotnet/core/diagnostics/built-in-metrics-system-net#instrument-httpclientrequestduration" TargetMode="External"/><Relationship Id="rId2" Type="http://schemas.openxmlformats.org/officeDocument/2006/relationships/notesSlide" Target="../notesSlides/notesSlide6.xml"/><Relationship Id="rId16" Type="http://schemas.openxmlformats.org/officeDocument/2006/relationships/hyperlink" Target="https://learn.microsoft.com/en-us/dotnet/core/diagnostics/built-in-metrics-aspnetcore#instrument-httpserverrequestduration" TargetMode="External"/><Relationship Id="rId20" Type="http://schemas.openxmlformats.org/officeDocument/2006/relationships/hyperlink" Target="https://learn.microsoft.com/en-us/dotnet/core/diagnostics/built-in-metrics-aspnetcore#meter-microsoftaspnetcorediagnostics" TargetMode="External"/><Relationship Id="rId29" Type="http://schemas.openxmlformats.org/officeDocument/2006/relationships/hyperlink" Target="https://learn.microsoft.com/en-us/dotnet/core/diagnostics/built-in-metrics-system-net#instrument-dnslookupduration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earn.microsoft.com/en-us/dotnet/core/diagnostics/built-in-metrics-aspnetcore#instrument-kestrelrejected_connections" TargetMode="External"/><Relationship Id="rId11" Type="http://schemas.openxmlformats.org/officeDocument/2006/relationships/hyperlink" Target="https://learn.microsoft.com/en-us/dotnet/core/diagnostics/built-in-metrics-aspnetcore#instrument-kestrelactive_tls_handshakes" TargetMode="External"/><Relationship Id="rId24" Type="http://schemas.openxmlformats.org/officeDocument/2006/relationships/hyperlink" Target="https://learn.microsoft.com/en-us/dotnet/core/diagnostics/built-in-metrics-aspnetcore#instrument-aspnetcorerate_limitingrequest_leaseduration" TargetMode="External"/><Relationship Id="rId32" Type="http://schemas.openxmlformats.org/officeDocument/2006/relationships/hyperlink" Target="https://learn.microsoft.com/en-us/dotnet/core/diagnostics/built-in-metrics-system-net#instrument-httpclientconnectionduration" TargetMode="External"/><Relationship Id="rId5" Type="http://schemas.openxmlformats.org/officeDocument/2006/relationships/hyperlink" Target="https://learn.microsoft.com/en-us/dotnet/core/diagnostics/built-in-metrics-aspnetcore#instrument-kestrelconnectionduration" TargetMode="External"/><Relationship Id="rId15" Type="http://schemas.openxmlformats.org/officeDocument/2006/relationships/hyperlink" Target="https://learn.microsoft.com/en-us/dotnet/core/diagnostics/built-in-metrics-aspnetcore#meter-microsoftaspnetcorehosting" TargetMode="External"/><Relationship Id="rId23" Type="http://schemas.openxmlformats.org/officeDocument/2006/relationships/hyperlink" Target="https://learn.microsoft.com/en-us/dotnet/core/diagnostics/built-in-metrics-aspnetcore#instrument-aspnetcorerate_limitingactive_request_leases" TargetMode="External"/><Relationship Id="rId28" Type="http://schemas.openxmlformats.org/officeDocument/2006/relationships/hyperlink" Target="https://learn.microsoft.com/en-us/dotnet/core/diagnostics/built-in-metrics-system-net#meter-systemnetnameresolution" TargetMode="External"/><Relationship Id="rId10" Type="http://schemas.openxmlformats.org/officeDocument/2006/relationships/hyperlink" Target="https://learn.microsoft.com/en-us/dotnet/core/diagnostics/built-in-metrics-aspnetcore#instrument-kestreltls_handshakeduration" TargetMode="External"/><Relationship Id="rId19" Type="http://schemas.openxmlformats.org/officeDocument/2006/relationships/hyperlink" Target="https://learn.microsoft.com/en-us/dotnet/core/diagnostics/built-in-metrics-aspnetcore#instrument-aspnetcoreroutingmatch_attempts" TargetMode="External"/><Relationship Id="rId31" Type="http://schemas.openxmlformats.org/officeDocument/2006/relationships/hyperlink" Target="https://learn.microsoft.com/en-us/dotnet/core/diagnostics/built-in-metrics-system-net#instrument-httpclientopen_connections" TargetMode="External"/><Relationship Id="rId4" Type="http://schemas.openxmlformats.org/officeDocument/2006/relationships/hyperlink" Target="https://learn.microsoft.com/en-us/dotnet/core/diagnostics/built-in-metrics-aspnetcore#instrument-kestrelactive_connections" TargetMode="External"/><Relationship Id="rId9" Type="http://schemas.openxmlformats.org/officeDocument/2006/relationships/hyperlink" Target="https://learn.microsoft.com/en-us/dotnet/core/diagnostics/built-in-metrics-aspnetcore#instrument-kestrelupgraded_connections" TargetMode="External"/><Relationship Id="rId14" Type="http://schemas.openxmlformats.org/officeDocument/2006/relationships/hyperlink" Target="https://learn.microsoft.com/en-us/dotnet/core/diagnostics/built-in-metrics-aspnetcore#instrument-signalrserveractive_connections" TargetMode="External"/><Relationship Id="rId22" Type="http://schemas.openxmlformats.org/officeDocument/2006/relationships/hyperlink" Target="https://learn.microsoft.com/en-us/dotnet/core/diagnostics/built-in-metrics-aspnetcore#meter-microsoftaspnetcoreratelimiting" TargetMode="External"/><Relationship Id="rId27" Type="http://schemas.openxmlformats.org/officeDocument/2006/relationships/hyperlink" Target="https://learn.microsoft.com/en-us/dotnet/core/diagnostics/built-in-metrics-aspnetcore#instrument-aspnetcorerate_limitingrequests" TargetMode="External"/><Relationship Id="rId30" Type="http://schemas.openxmlformats.org/officeDocument/2006/relationships/hyperlink" Target="https://learn.microsoft.com/en-us/dotnet/core/diagnostics/built-in-metrics-system-net#meter-systemnethttp" TargetMode="External"/><Relationship Id="rId35" Type="http://schemas.openxmlformats.org/officeDocument/2006/relationships/hyperlink" Target="https://learn.microsoft.com/en-us/dotnet/core/diagnostics/built-in-metrics-system-net#instrument-httpclientactive_requests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get.org/profiles/OpenTelemetry" TargetMode="External"/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/>
          <a:lstStyle/>
          <a:p>
            <a:r>
              <a:rPr lang="en-US" dirty="0"/>
              <a:t>Improving your application telemetry using .NET 8 and </a:t>
            </a:r>
            <a:r>
              <a:rPr lang="en-US" dirty="0" err="1"/>
              <a:t>OpenTelemetry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64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6EFB10-98B9-2471-E6AA-3B1A0571C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API Progression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74C0BC-8C45-3F3A-B476-7AE41E900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794933"/>
            <a:ext cx="10972800" cy="4789714"/>
          </a:xfrm>
        </p:spPr>
        <p:txBody>
          <a:bodyPr>
            <a:normAutofit fontScale="85000" lnSpcReduction="20000"/>
          </a:bodyPr>
          <a:lstStyle/>
          <a:p>
            <a:r>
              <a:rPr lang="en-US" sz="1900" dirty="0"/>
              <a:t>[</a:t>
            </a:r>
            <a:r>
              <a:rPr lang="en-US" sz="1900" dirty="0" err="1"/>
              <a:t>LogProperties</a:t>
            </a:r>
            <a:r>
              <a:rPr lang="en-US" sz="1900" dirty="0"/>
              <a:t>] flattens complex properties into individual parameters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7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record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7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UserInfo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17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string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Name, </a:t>
            </a:r>
            <a:r>
              <a:rPr lang="en-US" sz="17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Guid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Id);</a:t>
            </a:r>
          </a:p>
          <a:p>
            <a:pPr marL="0" indent="0">
              <a:buNone/>
            </a:pPr>
            <a:endParaRPr lang="en-US" sz="1100" dirty="0">
              <a:solidFill>
                <a:srgbClr val="000000"/>
              </a:solidFill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[</a:t>
            </a:r>
            <a:r>
              <a:rPr lang="en-US" sz="17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LoggerMessage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17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EventId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= 13,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Level = </a:t>
            </a:r>
            <a:r>
              <a:rPr lang="en-US" sz="17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LogLevel</a:t>
            </a:r>
            <a:r>
              <a:rPr lang="en-US" sz="17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.Critical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Message = </a:t>
            </a:r>
            <a:r>
              <a:rPr lang="en-US" sz="17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"{count} items have been added to the shopping cart!"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)]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public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7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static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7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partial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7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void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ItemAddedToCart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17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ILogger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logger, </a:t>
            </a:r>
            <a:r>
              <a:rPr lang="en-US" sz="17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int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count, [</a:t>
            </a:r>
            <a:r>
              <a:rPr lang="en-US" sz="17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LogProperties</a:t>
            </a:r>
            <a:r>
              <a:rPr lang="en-US" sz="17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] user);</a:t>
            </a:r>
          </a:p>
          <a:p>
            <a:pPr marL="457200" lvl="1" indent="0">
              <a:buNone/>
            </a:pPr>
            <a:endParaRPr lang="en-US" sz="1000" dirty="0">
              <a:solidFill>
                <a:srgbClr val="000000"/>
              </a:solidFill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r>
              <a:rPr lang="en-US" sz="1900" dirty="0"/>
              <a:t>Logs all public properties not marked with [</a:t>
            </a:r>
            <a:r>
              <a:rPr lang="en-US" sz="1900" dirty="0" err="1"/>
              <a:t>LogPropertyIgnore</a:t>
            </a:r>
            <a:r>
              <a:rPr lang="en-US" sz="1900" dirty="0"/>
              <a:t>]</a:t>
            </a:r>
          </a:p>
          <a:p>
            <a:r>
              <a:rPr lang="en-US" sz="1900" dirty="0"/>
              <a:t>[</a:t>
            </a:r>
            <a:r>
              <a:rPr lang="en-US" sz="1900" dirty="0" err="1"/>
              <a:t>TagProvider</a:t>
            </a:r>
            <a:r>
              <a:rPr lang="en-US" sz="1900" dirty="0"/>
              <a:t>] can point to method for selecting which properties of complex objects should be logged</a:t>
            </a:r>
          </a:p>
          <a:p>
            <a:endParaRPr lang="en-US" sz="1100" dirty="0"/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LogUserInfoTags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ITagCollector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collector, 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UserInfo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? Item)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collector.Add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</a:t>
            </a:r>
            <a:r>
              <a:rPr lang="en-US" sz="1600" dirty="0" err="1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Custom_tag_name</a:t>
            </a:r>
            <a:r>
              <a:rPr lang="en-US" sz="16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Item?.Id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}</a:t>
            </a:r>
          </a:p>
          <a:p>
            <a:pPr marL="457200" lvl="1" indent="0">
              <a:buNone/>
            </a:pPr>
            <a:endParaRPr lang="en-US" sz="11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en-US" sz="1900" dirty="0" err="1"/>
              <a:t>IEnumerable</a:t>
            </a:r>
            <a:r>
              <a:rPr lang="en-US" sz="1900" dirty="0"/>
              <a:t> and dictionaries will automatically be logged</a:t>
            </a:r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45318A8C-4696-C1EC-D5C8-723B63D9E50B}"/>
              </a:ext>
            </a:extLst>
          </p:cNvPr>
          <p:cNvSpPr/>
          <p:nvPr/>
        </p:nvSpPr>
        <p:spPr>
          <a:xfrm>
            <a:off x="452418" y="1079523"/>
            <a:ext cx="2600178" cy="484632"/>
          </a:xfrm>
          <a:prstGeom prst="homePlat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ILogger.LogXXX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51DF8153-0E9A-1CA8-0617-A484C06BED40}"/>
              </a:ext>
            </a:extLst>
          </p:cNvPr>
          <p:cNvSpPr/>
          <p:nvPr/>
        </p:nvSpPr>
        <p:spPr>
          <a:xfrm>
            <a:off x="2903590" y="1079523"/>
            <a:ext cx="2882039" cy="484632"/>
          </a:xfrm>
          <a:prstGeom prst="chevr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LoggerMessage.Define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CBFFCA4E-F73D-11AC-0C2D-2390A0A6BFD9}"/>
              </a:ext>
            </a:extLst>
          </p:cNvPr>
          <p:cNvSpPr/>
          <p:nvPr/>
        </p:nvSpPr>
        <p:spPr>
          <a:xfrm>
            <a:off x="5636623" y="1079523"/>
            <a:ext cx="2882039" cy="484632"/>
          </a:xfrm>
          <a:prstGeom prst="chevr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</a:t>
            </a:r>
            <a:r>
              <a:rPr lang="en-US" dirty="0">
                <a:solidFill>
                  <a:schemeClr val="tx1"/>
                </a:solidFill>
              </a:rPr>
              <a:t> Attribute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24D7A881-17C9-6DBE-BCCE-C8B66C67852E}"/>
              </a:ext>
            </a:extLst>
          </p:cNvPr>
          <p:cNvSpPr/>
          <p:nvPr/>
        </p:nvSpPr>
        <p:spPr>
          <a:xfrm>
            <a:off x="8369655" y="1079523"/>
            <a:ext cx="2882039" cy="484632"/>
          </a:xfrm>
          <a:prstGeom prst="chevron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</a:t>
            </a:r>
            <a:r>
              <a:rPr lang="en-US" dirty="0">
                <a:solidFill>
                  <a:schemeClr val="tx1"/>
                </a:solidFill>
              </a:rPr>
              <a:t> parameters</a:t>
            </a:r>
          </a:p>
        </p:txBody>
      </p: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457CFBC-F319-B193-18B5-3E7472010F9F}"/>
              </a:ext>
            </a:extLst>
          </p:cNvPr>
          <p:cNvSpPr/>
          <p:nvPr/>
        </p:nvSpPr>
        <p:spPr>
          <a:xfrm>
            <a:off x="9810674" y="2383729"/>
            <a:ext cx="2016760" cy="899160"/>
          </a:xfrm>
          <a:prstGeom prst="wedgeRoundRectCallout">
            <a:avLst>
              <a:gd name="adj1" fmla="val -53055"/>
              <a:gd name="adj2" fmla="val 89863"/>
              <a:gd name="adj3" fmla="val 16667"/>
            </a:avLst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Name &amp; Id will be written as individual parameters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F32816-CFE3-F92C-22D9-A3A5961E2419}"/>
              </a:ext>
            </a:extLst>
          </p:cNvPr>
          <p:cNvSpPr txBox="1"/>
          <p:nvPr/>
        </p:nvSpPr>
        <p:spPr>
          <a:xfrm>
            <a:off x="62894" y="6488668"/>
            <a:ext cx="8327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Packages: </a:t>
            </a:r>
            <a:r>
              <a:rPr lang="en-US" dirty="0" err="1"/>
              <a:t>Microsoft.Extensions.Telemetry</a:t>
            </a:r>
            <a:r>
              <a:rPr lang="en-US" dirty="0"/>
              <a:t>, </a:t>
            </a:r>
            <a:r>
              <a:rPr lang="en-US" dirty="0" err="1"/>
              <a:t>Microsoft.Extensions.Telemetry.Abstractions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84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A18BA4F-610F-6939-A306-7FDBDF0D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from MS </a:t>
            </a:r>
            <a:r>
              <a:rPr lang="en-US"/>
              <a:t>internal teams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16F441-D9FC-DF42-ACBE-EA57ABC2E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4"/>
            <a:ext cx="10972800" cy="475902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Redaction Based on Data classification attributes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Different algorithms can be used such as removal, hashing, replacement [redacted] </a:t>
            </a:r>
          </a:p>
          <a:p>
            <a:pPr>
              <a:lnSpc>
                <a:spcPct val="110000"/>
              </a:lnSpc>
            </a:pPr>
            <a:r>
              <a:rPr lang="en-US" dirty="0"/>
              <a:t>Enrichment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Augments existing logging messages with extra tags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Enrichers can be added: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Global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Per-request state, such as </a:t>
            </a:r>
            <a:r>
              <a:rPr lang="en-US" dirty="0" err="1"/>
              <a:t>HttpClient</a:t>
            </a:r>
            <a:r>
              <a:rPr lang="en-US" dirty="0"/>
              <a:t> pipeline</a:t>
            </a:r>
          </a:p>
          <a:p>
            <a:pPr>
              <a:lnSpc>
                <a:spcPct val="110000"/>
              </a:lnSpc>
            </a:pPr>
            <a:r>
              <a:rPr lang="en-US" dirty="0"/>
              <a:t>Fakes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Implementation of standard abstractions including logging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Enables unit testing to validate log statements have been made correctly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Create collector to store log messages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Pass </a:t>
            </a:r>
            <a:r>
              <a:rPr lang="en-US" dirty="0" err="1"/>
              <a:t>ILogger</a:t>
            </a:r>
            <a:r>
              <a:rPr lang="en-US" dirty="0"/>
              <a:t> instance from it to code under test</a:t>
            </a:r>
          </a:p>
          <a:p>
            <a:pPr lvl="2">
              <a:lnSpc>
                <a:spcPct val="110000"/>
              </a:lnSpc>
            </a:pPr>
            <a:r>
              <a:rPr lang="en-US" dirty="0"/>
              <a:t>Validate the logging output is what is expected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BB8730-F23B-3FEB-81D0-598D8A112EF7}"/>
              </a:ext>
            </a:extLst>
          </p:cNvPr>
          <p:cNvSpPr txBox="1"/>
          <p:nvPr/>
        </p:nvSpPr>
        <p:spPr>
          <a:xfrm>
            <a:off x="62894" y="6488668"/>
            <a:ext cx="8327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Packages: </a:t>
            </a:r>
            <a:r>
              <a:rPr lang="en-US" dirty="0" err="1"/>
              <a:t>Microsoft.Extensions.Telemetry</a:t>
            </a:r>
            <a:r>
              <a:rPr lang="en-US" dirty="0"/>
              <a:t>, </a:t>
            </a:r>
            <a:r>
              <a:rPr lang="en-US" dirty="0" err="1"/>
              <a:t>Microsoft.Extensions.Telemetry.Abstractions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000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Logging</a:t>
            </a:r>
          </a:p>
        </p:txBody>
      </p:sp>
    </p:spTree>
    <p:extLst>
      <p:ext uri="{BB962C8B-B14F-4D97-AF65-F5344CB8AC3E}">
        <p14:creationId xmlns:p14="http://schemas.microsoft.com/office/powerpoint/2010/main" val="2328179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A98BE6-7857-DA1C-579B-3634DD2D0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9EA577-A210-C73D-9734-2D04651A0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System.Diagnostics.Metrics</a:t>
            </a:r>
            <a:r>
              <a:rPr lang="en-US" sz="2400" dirty="0"/>
              <a:t> API supports:</a:t>
            </a:r>
          </a:p>
          <a:p>
            <a:pPr lvl="1"/>
            <a:r>
              <a:rPr lang="en-US" sz="2000" dirty="0"/>
              <a:t>Instruments: Counter, Gauge, Histogram, observable variants</a:t>
            </a:r>
          </a:p>
          <a:p>
            <a:pPr lvl="1"/>
            <a:r>
              <a:rPr lang="en-US" sz="2000" dirty="0"/>
              <a:t>Key/Value tags add dimensions to metrics</a:t>
            </a:r>
          </a:p>
          <a:p>
            <a:r>
              <a:rPr lang="en-US" sz="2400" dirty="0"/>
              <a:t>Observed through </a:t>
            </a:r>
            <a:r>
              <a:rPr lang="en-US" sz="2400" dirty="0" err="1"/>
              <a:t>OpenTelemetry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New to .NET 8</a:t>
            </a:r>
          </a:p>
          <a:p>
            <a:pPr lvl="1"/>
            <a:r>
              <a:rPr lang="en-US" sz="2000" dirty="0"/>
              <a:t>Built-in metrics for ASP.NET Core &amp; </a:t>
            </a:r>
            <a:r>
              <a:rPr lang="en-US" sz="2000" dirty="0" err="1"/>
              <a:t>HttpClient</a:t>
            </a:r>
            <a:endParaRPr lang="en-US" sz="2000" dirty="0"/>
          </a:p>
          <a:p>
            <a:pPr lvl="1"/>
            <a:r>
              <a:rPr lang="en-US" sz="2000" dirty="0" err="1"/>
              <a:t>IMeterFactory</a:t>
            </a:r>
            <a:endParaRPr lang="en-US" sz="2000" dirty="0"/>
          </a:p>
          <a:p>
            <a:pPr lvl="1"/>
            <a:r>
              <a:rPr lang="en-US" sz="2000" dirty="0"/>
              <a:t>Testing Fake for Meter</a:t>
            </a:r>
          </a:p>
          <a:p>
            <a:pPr lvl="2"/>
            <a:r>
              <a:rPr lang="en-US" sz="1800" b="0" i="0" dirty="0">
                <a:solidFill>
                  <a:srgbClr val="161616"/>
                </a:solidFill>
                <a:effectLst/>
                <a:latin typeface="SFMono-Regular"/>
              </a:rPr>
              <a:t>Microsoft.Extensions.Diagnostics.Metrics.Testing.MetricCollector</a:t>
            </a: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627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BA579A-90BE-7CDB-CBDA-B731D226E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597" y="0"/>
            <a:ext cx="10972800" cy="822960"/>
          </a:xfrm>
        </p:spPr>
        <p:txBody>
          <a:bodyPr/>
          <a:lstStyle/>
          <a:p>
            <a:r>
              <a:rPr lang="en-US" dirty="0"/>
              <a:t>Built-in Metrics in .NET 8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6963D32-80E2-F6F5-1E73-4086786837FE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05058" y="743503"/>
            <a:ext cx="5097511" cy="61247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6348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3"/>
              </a:rPr>
              <a:t>Microsoft.AspNetCore.Server.Kestrel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4"/>
              </a:rPr>
              <a:t>kestrel.active_connections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5"/>
              </a:rPr>
              <a:t>kestrel.connection.duration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6"/>
              </a:rPr>
              <a:t>kestrel.rejected_connections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7"/>
              </a:rPr>
              <a:t>kestrel.queued_connections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8"/>
              </a:rPr>
              <a:t>kestrel.queued_requests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9"/>
              </a:rPr>
              <a:t>kestrel.upgraded_connections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0"/>
              </a:rPr>
              <a:t>kestrel.tls_handshake.duration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1"/>
              </a:rPr>
              <a:t>kestrel.active_tls_handshakes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2"/>
              </a:rPr>
              <a:t>Microsoft.AspNetCore.Http.Connections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3"/>
              </a:rPr>
              <a:t>signalr.server.connection.duration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4"/>
              </a:rPr>
              <a:t>signalr.server.active_connections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5"/>
              </a:rPr>
              <a:t>Microsoft.AspNetCore.Hosting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6"/>
              </a:rPr>
              <a:t>http.server.request.duration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7"/>
              </a:rPr>
              <a:t>http.server.active_requests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8"/>
              </a:rPr>
              <a:t>Microsoft.AspNetCore.Routing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19"/>
              </a:rPr>
              <a:t>aspnetcore.routing.match_attempts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20"/>
              </a:rPr>
              <a:t>Microsoft.AspNetCore.Diagnostics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err="1">
                <a:solidFill>
                  <a:srgbClr val="161616"/>
                </a:solidFill>
                <a:hlinkClick r:id="rId21"/>
              </a:rPr>
              <a:t>aspnetcore.diagnostics.exceptions</a:t>
            </a:r>
            <a:endParaRPr lang="en-US" altLang="en-US" sz="1400" dirty="0">
              <a:solidFill>
                <a:srgbClr val="161616"/>
              </a:solidFill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22"/>
              </a:rPr>
              <a:t>Microsoft.AspNetCore.RateLimiting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23"/>
              </a:rPr>
              <a:t>aspnetcore.rate_limiting.active_request_leases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24"/>
              </a:rPr>
              <a:t>aspnetcore.rate_limiting.request_lease.duration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25"/>
              </a:rPr>
              <a:t>aspnetcore.rate_limiting.queued_requests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26"/>
              </a:rPr>
              <a:t>aspnetcore.rate_limiting.request.time_in_queue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161616"/>
                </a:solidFill>
                <a:effectLst/>
                <a:hlinkClick r:id="rId27"/>
              </a:rPr>
              <a:t>aspnetcore.rate_limiting.requests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161616"/>
              </a:solidFill>
              <a:effectLst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CC79EA1-2FA4-BB28-5DC2-406A1ED3EE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92520" y="743503"/>
            <a:ext cx="3569483" cy="193899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6348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err="1">
                <a:solidFill>
                  <a:srgbClr val="161616"/>
                </a:solidFill>
                <a:hlinkClick r:id="rId28"/>
              </a:rPr>
              <a:t>System.Net.NameResolution</a:t>
            </a:r>
            <a:endParaRPr lang="en-US" altLang="en-US" sz="2000" dirty="0">
              <a:solidFill>
                <a:srgbClr val="161616"/>
              </a:solidFill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err="1">
                <a:solidFill>
                  <a:srgbClr val="161616"/>
                </a:solidFill>
                <a:hlinkClick r:id="rId29"/>
              </a:rPr>
              <a:t>dns.lookup.duration</a:t>
            </a:r>
            <a:endParaRPr lang="en-US" altLang="en-US" sz="1400" dirty="0">
              <a:solidFill>
                <a:srgbClr val="161616"/>
              </a:solidFill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000" dirty="0">
              <a:solidFill>
                <a:srgbClr val="161616"/>
              </a:solidFill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err="1">
                <a:solidFill>
                  <a:srgbClr val="161616"/>
                </a:solidFill>
                <a:hlinkClick r:id="rId30"/>
              </a:rPr>
              <a:t>System.Net.Http</a:t>
            </a:r>
            <a:endParaRPr lang="en-US" altLang="en-US" sz="2000" dirty="0">
              <a:solidFill>
                <a:srgbClr val="161616"/>
              </a:solidFill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u="sng" dirty="0" err="1">
                <a:solidFill>
                  <a:srgbClr val="161616"/>
                </a:solidFill>
                <a:hlinkClick r:id="rId31"/>
              </a:rPr>
              <a:t>http.client.open_connections</a:t>
            </a:r>
            <a:endParaRPr lang="en-US" altLang="en-US" sz="1400" dirty="0">
              <a:solidFill>
                <a:srgbClr val="161616"/>
              </a:solidFill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err="1">
                <a:solidFill>
                  <a:srgbClr val="161616"/>
                </a:solidFill>
                <a:hlinkClick r:id="rId32"/>
              </a:rPr>
              <a:t>http.client.connection.duration</a:t>
            </a:r>
            <a:endParaRPr lang="en-US" altLang="en-US" sz="1400" dirty="0">
              <a:solidFill>
                <a:srgbClr val="161616"/>
              </a:solidFill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err="1">
                <a:solidFill>
                  <a:srgbClr val="161616"/>
                </a:solidFill>
                <a:hlinkClick r:id="rId33"/>
              </a:rPr>
              <a:t>http.client.request.duration</a:t>
            </a:r>
            <a:endParaRPr lang="en-US" altLang="en-US" sz="1400" dirty="0">
              <a:solidFill>
                <a:srgbClr val="161616"/>
              </a:solidFill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err="1">
                <a:solidFill>
                  <a:srgbClr val="161616"/>
                </a:solidFill>
                <a:hlinkClick r:id="rId34"/>
              </a:rPr>
              <a:t>http.client.request.time_in_queue</a:t>
            </a:r>
            <a:endParaRPr lang="en-US" altLang="en-US" sz="1400" dirty="0">
              <a:solidFill>
                <a:srgbClr val="161616"/>
              </a:solidFill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 err="1">
                <a:solidFill>
                  <a:srgbClr val="161616"/>
                </a:solidFill>
                <a:hlinkClick r:id="rId35"/>
              </a:rPr>
              <a:t>http.client.active_requests</a:t>
            </a:r>
            <a:endParaRPr lang="en-US" altLang="en-US" sz="1400" dirty="0">
              <a:solidFill>
                <a:srgbClr val="16161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556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FB99887-BEF9-BCCD-0C89-5EB40F193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IMeterFactory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642263-9063-F028-8FCB-DF4559154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/>
              <a:t>IMeterFactory</a:t>
            </a:r>
            <a:r>
              <a:rPr lang="en-US" dirty="0"/>
              <a:t> Adds DI to the way an app can define and use Meters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class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2500" dirty="0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Orders</a:t>
            </a:r>
            <a:endParaRPr lang="en-US" sz="2500" dirty="0">
              <a:solidFill>
                <a:srgbClr val="000000"/>
              </a:solidFill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{</a:t>
            </a:r>
          </a:p>
          <a:p>
            <a:pPr marL="0" indent="0">
              <a:buNone/>
            </a:pPr>
            <a:r>
              <a:rPr lang="nb-NO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</a:t>
            </a:r>
            <a:r>
              <a:rPr lang="nb-NO" sz="25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private</a:t>
            </a:r>
            <a:r>
              <a:rPr lang="nb-NO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nb-NO" sz="25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readonly</a:t>
            </a:r>
            <a:r>
              <a:rPr lang="nb-NO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nb-NO" sz="2500" dirty="0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ILogger</a:t>
            </a:r>
            <a:r>
              <a:rPr lang="nb-NO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&lt;</a:t>
            </a:r>
            <a:r>
              <a:rPr lang="nb-NO" sz="2500" dirty="0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Orders</a:t>
            </a:r>
            <a:r>
              <a:rPr lang="nb-NO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&gt; _logger;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</a:t>
            </a:r>
            <a:r>
              <a:rPr lang="en-US" sz="25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private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2500" dirty="0" err="1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readonly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2500" dirty="0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Counter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&lt;</a:t>
            </a:r>
            <a:r>
              <a:rPr lang="en-US" sz="25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&gt; _</a:t>
            </a:r>
            <a:r>
              <a:rPr lang="en-US" sz="25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ordersCounter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</a:t>
            </a:r>
            <a:r>
              <a:rPr lang="en-US" sz="25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public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2500" dirty="0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Orders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25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ILogger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&lt;</a:t>
            </a:r>
            <a:r>
              <a:rPr lang="en-US" sz="2500" dirty="0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Orders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&gt; logger, </a:t>
            </a:r>
            <a:r>
              <a:rPr lang="en-US" sz="25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IMeterFactory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meterFactory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    _logger = logger;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    </a:t>
            </a:r>
            <a:r>
              <a:rPr lang="en-US" sz="25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var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_meter = </a:t>
            </a:r>
            <a:r>
              <a:rPr lang="en-US" sz="25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meterFactory.Create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25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</a:t>
            </a:r>
            <a:r>
              <a:rPr lang="en-US" sz="2500" dirty="0" err="1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MyApp.Orders</a:t>
            </a:r>
            <a:r>
              <a:rPr lang="en-US" sz="25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    _</a:t>
            </a:r>
            <a:r>
              <a:rPr lang="en-US" sz="25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ordersCounter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= _</a:t>
            </a:r>
            <a:r>
              <a:rPr lang="en-US" sz="25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meter.CreateCounter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&lt;</a:t>
            </a:r>
            <a:r>
              <a:rPr lang="en-US" sz="25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&gt;(</a:t>
            </a:r>
            <a:r>
              <a:rPr lang="en-US" sz="25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</a:t>
            </a:r>
            <a:r>
              <a:rPr lang="en-US" sz="2500" dirty="0" err="1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myapp.orders.count</a:t>
            </a:r>
            <a:r>
              <a:rPr lang="en-US" sz="25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, </a:t>
            </a:r>
            <a:r>
              <a:rPr lang="en-US" sz="25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"processed orders"</a:t>
            </a: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25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}</a:t>
            </a:r>
            <a:endParaRPr lang="en-US" sz="2500" dirty="0"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pPr marL="0" indent="0">
              <a:buNone/>
            </a:pPr>
            <a:endParaRPr lang="en-US" sz="1800" dirty="0"/>
          </a:p>
          <a:p>
            <a:r>
              <a:rPr lang="en-US" dirty="0" err="1"/>
              <a:t>MetricCollector</a:t>
            </a:r>
            <a:r>
              <a:rPr lang="en-US" dirty="0"/>
              <a:t> enables </a:t>
            </a:r>
            <a:r>
              <a:rPr lang="en-US"/>
              <a:t>unit testing</a:t>
            </a:r>
            <a:endParaRPr lang="en-US" dirty="0"/>
          </a:p>
          <a:p>
            <a:r>
              <a:rPr lang="en-US" dirty="0"/>
              <a:t>Can define static tags/dimensions for Meters &amp; Instruments at creation time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3152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4122502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/>
              <a:t>Download .NET 8 </a:t>
            </a:r>
            <a:br>
              <a:rPr lang="en-US" dirty="0"/>
            </a:br>
            <a:r>
              <a:rPr lang="en-US" dirty="0">
                <a:effectLst/>
                <a:hlinkClick r:id="rId2" tooltip="https://aka.ms/get-dotnet-8"/>
              </a:rPr>
              <a:t>aka.ms/get-dotnet-8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.NET </a:t>
            </a:r>
            <a:r>
              <a:rPr lang="en-US" dirty="0" err="1"/>
              <a:t>OpenTelemetry</a:t>
            </a:r>
            <a:r>
              <a:rPr lang="en-US" dirty="0"/>
              <a:t> Repo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https://github.com/open-telemetry/opentelemetry-dotnet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Open Telemetry on </a:t>
            </a:r>
            <a:r>
              <a:rPr lang="en-US" dirty="0" err="1"/>
              <a:t>Nuget</a:t>
            </a:r>
            <a:br>
              <a:rPr lang="en-US" dirty="0"/>
            </a:br>
            <a:r>
              <a:rPr lang="en-US" dirty="0">
                <a:hlinkClick r:id="rId3"/>
              </a:rPr>
              <a:t>https://www.nuget.org/profiles/OpenTelemetry</a:t>
            </a:r>
            <a:endParaRPr lang="en-US" dirty="0"/>
          </a:p>
          <a:p>
            <a:pPr marL="0" indent="0">
              <a:spcBef>
                <a:spcPts val="3000"/>
              </a:spcBef>
              <a:buNone/>
            </a:pPr>
            <a:r>
              <a:rPr lang="en-US" dirty="0">
                <a:solidFill>
                  <a:schemeClr val="tx2"/>
                </a:solidFill>
              </a:rPr>
              <a:t>Grafana Dashboard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u="sng" dirty="0">
                <a:solidFill>
                  <a:srgbClr val="502BD3"/>
                </a:solidFill>
              </a:rPr>
              <a:t>https://github.com/dotnet/aspire/tree/main/src/Grafana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64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Download .NET 8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https://aka.ms/get-dotnet-8</a:t>
            </a:r>
            <a:r>
              <a:rPr lang="en-US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8959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27B74D-8FC2-C1FB-D356-4D3F0722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022B532-46F4-25B3-8F95-219BA21D9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Overview of .NET &amp; </a:t>
            </a:r>
            <a:r>
              <a:rPr lang="en-US" dirty="0" err="1"/>
              <a:t>OpenTelemetry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Whats</a:t>
            </a:r>
            <a:r>
              <a:rPr lang="en-US" dirty="0"/>
              <a:t> new in .NET 8?</a:t>
            </a:r>
          </a:p>
          <a:p>
            <a:pPr lvl="1"/>
            <a:r>
              <a:rPr lang="en-US" dirty="0"/>
              <a:t>Built-in metrics using Meter API</a:t>
            </a:r>
          </a:p>
          <a:p>
            <a:pPr lvl="1"/>
            <a:r>
              <a:rPr lang="en-US" dirty="0"/>
              <a:t>Telemetry API improvements</a:t>
            </a:r>
          </a:p>
          <a:p>
            <a:pPr lvl="1"/>
            <a:r>
              <a:rPr lang="en-US" dirty="0"/>
              <a:t>Telemetry is a foundational feature of Aspire</a:t>
            </a:r>
          </a:p>
          <a:p>
            <a:pPr lvl="2"/>
            <a:r>
              <a:rPr lang="en-US" dirty="0"/>
              <a:t>Based on Open Telemetry</a:t>
            </a:r>
          </a:p>
          <a:p>
            <a:pPr lvl="2"/>
            <a:r>
              <a:rPr lang="en-US" dirty="0"/>
              <a:t>Telemetry visualization in dashboard experience</a:t>
            </a:r>
          </a:p>
          <a:p>
            <a:pPr lvl="2"/>
            <a:endParaRPr lang="en-US" dirty="0"/>
          </a:p>
          <a:p>
            <a:r>
              <a:rPr lang="en-US"/>
              <a:t>Lots of demos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974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574C3-8EC9-E943-6D00-16E8071BC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OpenTelemetry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DB7F5-29F3-F52A-A306-4B6C4611C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Platform agnostic Observability &amp; Telemetry Platform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Supports Logs, Metrics &amp; Distributed tracing</a:t>
            </a:r>
          </a:p>
          <a:p>
            <a:pPr lvl="1">
              <a:lnSpc>
                <a:spcPct val="110000"/>
              </a:lnSpc>
            </a:pPr>
            <a:r>
              <a:rPr lang="en-US" dirty="0" err="1"/>
              <a:t>OpenSource</a:t>
            </a:r>
            <a:r>
              <a:rPr lang="en-US" dirty="0"/>
              <a:t> via CNCF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Supported by all major APM Vendors</a:t>
            </a:r>
          </a:p>
          <a:p>
            <a:pPr>
              <a:lnSpc>
                <a:spcPct val="110000"/>
              </a:lnSpc>
            </a:pPr>
            <a:r>
              <a:rPr lang="en-US" dirty="0"/>
              <a:t>Defines APIs for: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How applications can write telemetry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How that telemetry can be exported to APM systems</a:t>
            </a:r>
          </a:p>
          <a:p>
            <a:pPr>
              <a:lnSpc>
                <a:spcPct val="110000"/>
              </a:lnSpc>
            </a:pPr>
            <a:r>
              <a:rPr lang="en-US" dirty="0" err="1"/>
              <a:t>OpenTelemetry</a:t>
            </a:r>
            <a:r>
              <a:rPr lang="en-US" dirty="0"/>
              <a:t> is highly influential to .NET Telemetry design / future</a:t>
            </a:r>
          </a:p>
          <a:p>
            <a:pPr>
              <a:lnSpc>
                <a:spcPct val="110000"/>
              </a:lnSpc>
            </a:pPr>
            <a:r>
              <a:rPr lang="en-US" dirty="0"/>
              <a:t>Semantic conventions for the schema of the telemetry</a:t>
            </a:r>
          </a:p>
          <a:p>
            <a:pPr>
              <a:lnSpc>
                <a:spcPct val="110000"/>
              </a:lnSpc>
            </a:pPr>
            <a:r>
              <a:rPr lang="en-US" dirty="0"/>
              <a:t>OTLP wire protocol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2D290B-EEE4-2C75-8F3C-DA70D1CC2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459" y="5527598"/>
            <a:ext cx="2857500" cy="107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1DE86C1F-EDBD-3267-55FE-5CD02031CEE3}"/>
              </a:ext>
            </a:extLst>
          </p:cNvPr>
          <p:cNvSpPr/>
          <p:nvPr/>
        </p:nvSpPr>
        <p:spPr>
          <a:xfrm>
            <a:off x="9095390" y="1741663"/>
            <a:ext cx="1639614" cy="680626"/>
          </a:xfrm>
          <a:custGeom>
            <a:avLst/>
            <a:gdLst>
              <a:gd name="connsiteX0" fmla="*/ 0 w 1639614"/>
              <a:gd name="connsiteY0" fmla="*/ 113440 h 680626"/>
              <a:gd name="connsiteX1" fmla="*/ 113440 w 1639614"/>
              <a:gd name="connsiteY1" fmla="*/ 0 h 680626"/>
              <a:gd name="connsiteX2" fmla="*/ 598479 w 1639614"/>
              <a:gd name="connsiteY2" fmla="*/ 0 h 680626"/>
              <a:gd name="connsiteX3" fmla="*/ 1027008 w 1639614"/>
              <a:gd name="connsiteY3" fmla="*/ 0 h 680626"/>
              <a:gd name="connsiteX4" fmla="*/ 1526174 w 1639614"/>
              <a:gd name="connsiteY4" fmla="*/ 0 h 680626"/>
              <a:gd name="connsiteX5" fmla="*/ 1639614 w 1639614"/>
              <a:gd name="connsiteY5" fmla="*/ 113440 h 680626"/>
              <a:gd name="connsiteX6" fmla="*/ 1639614 w 1639614"/>
              <a:gd name="connsiteY6" fmla="*/ 567186 h 680626"/>
              <a:gd name="connsiteX7" fmla="*/ 1526174 w 1639614"/>
              <a:gd name="connsiteY7" fmla="*/ 680626 h 680626"/>
              <a:gd name="connsiteX8" fmla="*/ 1069390 w 1639614"/>
              <a:gd name="connsiteY8" fmla="*/ 680626 h 680626"/>
              <a:gd name="connsiteX9" fmla="*/ 584351 w 1639614"/>
              <a:gd name="connsiteY9" fmla="*/ 680626 h 680626"/>
              <a:gd name="connsiteX10" fmla="*/ 113440 w 1639614"/>
              <a:gd name="connsiteY10" fmla="*/ 680626 h 680626"/>
              <a:gd name="connsiteX11" fmla="*/ 0 w 1639614"/>
              <a:gd name="connsiteY11" fmla="*/ 567186 h 680626"/>
              <a:gd name="connsiteX12" fmla="*/ 0 w 1639614"/>
              <a:gd name="connsiteY12" fmla="*/ 113440 h 680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39614" h="680626" fill="none" extrusionOk="0">
                <a:moveTo>
                  <a:pt x="0" y="113440"/>
                </a:moveTo>
                <a:cubicBezTo>
                  <a:pt x="-3606" y="46167"/>
                  <a:pt x="45394" y="1997"/>
                  <a:pt x="113440" y="0"/>
                </a:cubicBezTo>
                <a:cubicBezTo>
                  <a:pt x="247536" y="-5924"/>
                  <a:pt x="402164" y="-17067"/>
                  <a:pt x="598479" y="0"/>
                </a:cubicBezTo>
                <a:cubicBezTo>
                  <a:pt x="794794" y="17067"/>
                  <a:pt x="881691" y="-16897"/>
                  <a:pt x="1027008" y="0"/>
                </a:cubicBezTo>
                <a:cubicBezTo>
                  <a:pt x="1172325" y="16897"/>
                  <a:pt x="1316509" y="7843"/>
                  <a:pt x="1526174" y="0"/>
                </a:cubicBezTo>
                <a:cubicBezTo>
                  <a:pt x="1593266" y="-3109"/>
                  <a:pt x="1634317" y="48901"/>
                  <a:pt x="1639614" y="113440"/>
                </a:cubicBezTo>
                <a:cubicBezTo>
                  <a:pt x="1652097" y="229013"/>
                  <a:pt x="1654890" y="458293"/>
                  <a:pt x="1639614" y="567186"/>
                </a:cubicBezTo>
                <a:cubicBezTo>
                  <a:pt x="1650344" y="621518"/>
                  <a:pt x="1599879" y="686299"/>
                  <a:pt x="1526174" y="680626"/>
                </a:cubicBezTo>
                <a:cubicBezTo>
                  <a:pt x="1427594" y="659803"/>
                  <a:pt x="1242125" y="698644"/>
                  <a:pt x="1069390" y="680626"/>
                </a:cubicBezTo>
                <a:cubicBezTo>
                  <a:pt x="896655" y="662608"/>
                  <a:pt x="820745" y="665281"/>
                  <a:pt x="584351" y="680626"/>
                </a:cubicBezTo>
                <a:cubicBezTo>
                  <a:pt x="347957" y="695971"/>
                  <a:pt x="289670" y="695144"/>
                  <a:pt x="113440" y="680626"/>
                </a:cubicBezTo>
                <a:cubicBezTo>
                  <a:pt x="52343" y="667535"/>
                  <a:pt x="3674" y="622083"/>
                  <a:pt x="0" y="567186"/>
                </a:cubicBezTo>
                <a:cubicBezTo>
                  <a:pt x="286" y="426199"/>
                  <a:pt x="10414" y="263810"/>
                  <a:pt x="0" y="113440"/>
                </a:cubicBezTo>
                <a:close/>
              </a:path>
              <a:path w="1639614" h="680626" stroke="0" extrusionOk="0">
                <a:moveTo>
                  <a:pt x="0" y="113440"/>
                </a:moveTo>
                <a:cubicBezTo>
                  <a:pt x="-780" y="54275"/>
                  <a:pt x="48656" y="3683"/>
                  <a:pt x="113440" y="0"/>
                </a:cubicBezTo>
                <a:cubicBezTo>
                  <a:pt x="361250" y="2928"/>
                  <a:pt x="442585" y="-18029"/>
                  <a:pt x="612606" y="0"/>
                </a:cubicBezTo>
                <a:cubicBezTo>
                  <a:pt x="782627" y="18029"/>
                  <a:pt x="945545" y="-4518"/>
                  <a:pt x="1097645" y="0"/>
                </a:cubicBezTo>
                <a:cubicBezTo>
                  <a:pt x="1249745" y="4518"/>
                  <a:pt x="1332525" y="3955"/>
                  <a:pt x="1526174" y="0"/>
                </a:cubicBezTo>
                <a:cubicBezTo>
                  <a:pt x="1580530" y="7348"/>
                  <a:pt x="1633040" y="61648"/>
                  <a:pt x="1639614" y="113440"/>
                </a:cubicBezTo>
                <a:cubicBezTo>
                  <a:pt x="1623145" y="212741"/>
                  <a:pt x="1653718" y="442455"/>
                  <a:pt x="1639614" y="567186"/>
                </a:cubicBezTo>
                <a:cubicBezTo>
                  <a:pt x="1627417" y="622315"/>
                  <a:pt x="1578951" y="669718"/>
                  <a:pt x="1526174" y="680626"/>
                </a:cubicBezTo>
                <a:cubicBezTo>
                  <a:pt x="1289983" y="693399"/>
                  <a:pt x="1270994" y="659313"/>
                  <a:pt x="1027008" y="680626"/>
                </a:cubicBezTo>
                <a:cubicBezTo>
                  <a:pt x="783022" y="701939"/>
                  <a:pt x="656418" y="669026"/>
                  <a:pt x="541969" y="680626"/>
                </a:cubicBezTo>
                <a:cubicBezTo>
                  <a:pt x="427520" y="692226"/>
                  <a:pt x="259845" y="662544"/>
                  <a:pt x="113440" y="680626"/>
                </a:cubicBezTo>
                <a:cubicBezTo>
                  <a:pt x="44642" y="668056"/>
                  <a:pt x="5459" y="629273"/>
                  <a:pt x="0" y="567186"/>
                </a:cubicBezTo>
                <a:cubicBezTo>
                  <a:pt x="-1697" y="410275"/>
                  <a:pt x="-10176" y="306946"/>
                  <a:pt x="0" y="11344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868529379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Insights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15FAA5-6B8B-B018-0388-8EFD8352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404" y="252425"/>
            <a:ext cx="10515600" cy="498037"/>
          </a:xfrm>
        </p:spPr>
        <p:txBody>
          <a:bodyPr>
            <a:normAutofit fontScale="90000"/>
          </a:bodyPr>
          <a:lstStyle/>
          <a:p>
            <a:r>
              <a:rPr lang="en-US" dirty="0"/>
              <a:t>.NET Observability Layer 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51B45D-386A-BC66-3767-D3DC399F0722}"/>
              </a:ext>
            </a:extLst>
          </p:cNvPr>
          <p:cNvSpPr/>
          <p:nvPr/>
        </p:nvSpPr>
        <p:spPr>
          <a:xfrm>
            <a:off x="2045677" y="1850831"/>
            <a:ext cx="5729351" cy="4280338"/>
          </a:xfrm>
          <a:custGeom>
            <a:avLst/>
            <a:gdLst>
              <a:gd name="connsiteX0" fmla="*/ 0 w 5729351"/>
              <a:gd name="connsiteY0" fmla="*/ 0 h 4280338"/>
              <a:gd name="connsiteX1" fmla="*/ 522008 w 5729351"/>
              <a:gd name="connsiteY1" fmla="*/ 0 h 4280338"/>
              <a:gd name="connsiteX2" fmla="*/ 1101309 w 5729351"/>
              <a:gd name="connsiteY2" fmla="*/ 0 h 4280338"/>
              <a:gd name="connsiteX3" fmla="*/ 1623316 w 5729351"/>
              <a:gd name="connsiteY3" fmla="*/ 0 h 4280338"/>
              <a:gd name="connsiteX4" fmla="*/ 2317204 w 5729351"/>
              <a:gd name="connsiteY4" fmla="*/ 0 h 4280338"/>
              <a:gd name="connsiteX5" fmla="*/ 3068386 w 5729351"/>
              <a:gd name="connsiteY5" fmla="*/ 0 h 4280338"/>
              <a:gd name="connsiteX6" fmla="*/ 3533100 w 5729351"/>
              <a:gd name="connsiteY6" fmla="*/ 0 h 4280338"/>
              <a:gd name="connsiteX7" fmla="*/ 4284281 w 5729351"/>
              <a:gd name="connsiteY7" fmla="*/ 0 h 4280338"/>
              <a:gd name="connsiteX8" fmla="*/ 4920876 w 5729351"/>
              <a:gd name="connsiteY8" fmla="*/ 0 h 4280338"/>
              <a:gd name="connsiteX9" fmla="*/ 5729351 w 5729351"/>
              <a:gd name="connsiteY9" fmla="*/ 0 h 4280338"/>
              <a:gd name="connsiteX10" fmla="*/ 5729351 w 5729351"/>
              <a:gd name="connsiteY10" fmla="*/ 697084 h 4280338"/>
              <a:gd name="connsiteX11" fmla="*/ 5729351 w 5729351"/>
              <a:gd name="connsiteY11" fmla="*/ 1394167 h 4280338"/>
              <a:gd name="connsiteX12" fmla="*/ 5729351 w 5729351"/>
              <a:gd name="connsiteY12" fmla="*/ 2048447 h 4280338"/>
              <a:gd name="connsiteX13" fmla="*/ 5729351 w 5729351"/>
              <a:gd name="connsiteY13" fmla="*/ 2531514 h 4280338"/>
              <a:gd name="connsiteX14" fmla="*/ 5729351 w 5729351"/>
              <a:gd name="connsiteY14" fmla="*/ 3228598 h 4280338"/>
              <a:gd name="connsiteX15" fmla="*/ 5729351 w 5729351"/>
              <a:gd name="connsiteY15" fmla="*/ 3711665 h 4280338"/>
              <a:gd name="connsiteX16" fmla="*/ 5729351 w 5729351"/>
              <a:gd name="connsiteY16" fmla="*/ 4280338 h 4280338"/>
              <a:gd name="connsiteX17" fmla="*/ 5150050 w 5729351"/>
              <a:gd name="connsiteY17" fmla="*/ 4280338 h 4280338"/>
              <a:gd name="connsiteX18" fmla="*/ 4570749 w 5729351"/>
              <a:gd name="connsiteY18" fmla="*/ 4280338 h 4280338"/>
              <a:gd name="connsiteX19" fmla="*/ 3876861 w 5729351"/>
              <a:gd name="connsiteY19" fmla="*/ 4280338 h 4280338"/>
              <a:gd name="connsiteX20" fmla="*/ 3125679 w 5729351"/>
              <a:gd name="connsiteY20" fmla="*/ 4280338 h 4280338"/>
              <a:gd name="connsiteX21" fmla="*/ 2374498 w 5729351"/>
              <a:gd name="connsiteY21" fmla="*/ 4280338 h 4280338"/>
              <a:gd name="connsiteX22" fmla="*/ 1623316 w 5729351"/>
              <a:gd name="connsiteY22" fmla="*/ 4280338 h 4280338"/>
              <a:gd name="connsiteX23" fmla="*/ 929428 w 5729351"/>
              <a:gd name="connsiteY23" fmla="*/ 4280338 h 4280338"/>
              <a:gd name="connsiteX24" fmla="*/ 0 w 5729351"/>
              <a:gd name="connsiteY24" fmla="*/ 4280338 h 4280338"/>
              <a:gd name="connsiteX25" fmla="*/ 0 w 5729351"/>
              <a:gd name="connsiteY25" fmla="*/ 3583254 h 4280338"/>
              <a:gd name="connsiteX26" fmla="*/ 0 w 5729351"/>
              <a:gd name="connsiteY26" fmla="*/ 2886171 h 4280338"/>
              <a:gd name="connsiteX27" fmla="*/ 0 w 5729351"/>
              <a:gd name="connsiteY27" fmla="*/ 2317497 h 4280338"/>
              <a:gd name="connsiteX28" fmla="*/ 0 w 5729351"/>
              <a:gd name="connsiteY28" fmla="*/ 1663217 h 4280338"/>
              <a:gd name="connsiteX29" fmla="*/ 0 w 5729351"/>
              <a:gd name="connsiteY29" fmla="*/ 1051740 h 4280338"/>
              <a:gd name="connsiteX30" fmla="*/ 0 w 5729351"/>
              <a:gd name="connsiteY30" fmla="*/ 525870 h 4280338"/>
              <a:gd name="connsiteX31" fmla="*/ 0 w 5729351"/>
              <a:gd name="connsiteY31" fmla="*/ 0 h 4280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729351" h="4280338" fill="none" extrusionOk="0">
                <a:moveTo>
                  <a:pt x="0" y="0"/>
                </a:moveTo>
                <a:cubicBezTo>
                  <a:pt x="196667" y="-16252"/>
                  <a:pt x="264659" y="4113"/>
                  <a:pt x="522008" y="0"/>
                </a:cubicBezTo>
                <a:cubicBezTo>
                  <a:pt x="779357" y="-4113"/>
                  <a:pt x="964565" y="-5271"/>
                  <a:pt x="1101309" y="0"/>
                </a:cubicBezTo>
                <a:cubicBezTo>
                  <a:pt x="1238053" y="5271"/>
                  <a:pt x="1449318" y="4263"/>
                  <a:pt x="1623316" y="0"/>
                </a:cubicBezTo>
                <a:cubicBezTo>
                  <a:pt x="1797314" y="-4263"/>
                  <a:pt x="1985278" y="21574"/>
                  <a:pt x="2317204" y="0"/>
                </a:cubicBezTo>
                <a:cubicBezTo>
                  <a:pt x="2649130" y="-21574"/>
                  <a:pt x="2895538" y="12693"/>
                  <a:pt x="3068386" y="0"/>
                </a:cubicBezTo>
                <a:cubicBezTo>
                  <a:pt x="3241234" y="-12693"/>
                  <a:pt x="3388909" y="-9729"/>
                  <a:pt x="3533100" y="0"/>
                </a:cubicBezTo>
                <a:cubicBezTo>
                  <a:pt x="3677291" y="9729"/>
                  <a:pt x="3912734" y="-4625"/>
                  <a:pt x="4284281" y="0"/>
                </a:cubicBezTo>
                <a:cubicBezTo>
                  <a:pt x="4655828" y="4625"/>
                  <a:pt x="4640918" y="9387"/>
                  <a:pt x="4920876" y="0"/>
                </a:cubicBezTo>
                <a:cubicBezTo>
                  <a:pt x="5200835" y="-9387"/>
                  <a:pt x="5474366" y="5750"/>
                  <a:pt x="5729351" y="0"/>
                </a:cubicBezTo>
                <a:cubicBezTo>
                  <a:pt x="5754372" y="179575"/>
                  <a:pt x="5717885" y="473902"/>
                  <a:pt x="5729351" y="697084"/>
                </a:cubicBezTo>
                <a:cubicBezTo>
                  <a:pt x="5740817" y="920266"/>
                  <a:pt x="5695284" y="1065450"/>
                  <a:pt x="5729351" y="1394167"/>
                </a:cubicBezTo>
                <a:cubicBezTo>
                  <a:pt x="5763418" y="1722884"/>
                  <a:pt x="5723059" y="1829557"/>
                  <a:pt x="5729351" y="2048447"/>
                </a:cubicBezTo>
                <a:cubicBezTo>
                  <a:pt x="5735643" y="2267337"/>
                  <a:pt x="5709858" y="2331729"/>
                  <a:pt x="5729351" y="2531514"/>
                </a:cubicBezTo>
                <a:cubicBezTo>
                  <a:pt x="5748844" y="2731299"/>
                  <a:pt x="5706918" y="3040877"/>
                  <a:pt x="5729351" y="3228598"/>
                </a:cubicBezTo>
                <a:cubicBezTo>
                  <a:pt x="5751784" y="3416319"/>
                  <a:pt x="5741436" y="3599568"/>
                  <a:pt x="5729351" y="3711665"/>
                </a:cubicBezTo>
                <a:cubicBezTo>
                  <a:pt x="5717266" y="3823762"/>
                  <a:pt x="5741327" y="4016975"/>
                  <a:pt x="5729351" y="4280338"/>
                </a:cubicBezTo>
                <a:cubicBezTo>
                  <a:pt x="5458814" y="4296373"/>
                  <a:pt x="5320575" y="4290771"/>
                  <a:pt x="5150050" y="4280338"/>
                </a:cubicBezTo>
                <a:cubicBezTo>
                  <a:pt x="4979525" y="4269905"/>
                  <a:pt x="4714121" y="4308519"/>
                  <a:pt x="4570749" y="4280338"/>
                </a:cubicBezTo>
                <a:cubicBezTo>
                  <a:pt x="4427377" y="4252157"/>
                  <a:pt x="4171286" y="4256836"/>
                  <a:pt x="3876861" y="4280338"/>
                </a:cubicBezTo>
                <a:cubicBezTo>
                  <a:pt x="3582436" y="4303840"/>
                  <a:pt x="3409397" y="4253776"/>
                  <a:pt x="3125679" y="4280338"/>
                </a:cubicBezTo>
                <a:cubicBezTo>
                  <a:pt x="2841961" y="4306900"/>
                  <a:pt x="2610044" y="4279409"/>
                  <a:pt x="2374498" y="4280338"/>
                </a:cubicBezTo>
                <a:cubicBezTo>
                  <a:pt x="2138952" y="4281267"/>
                  <a:pt x="1955790" y="4252912"/>
                  <a:pt x="1623316" y="4280338"/>
                </a:cubicBezTo>
                <a:cubicBezTo>
                  <a:pt x="1290842" y="4307764"/>
                  <a:pt x="1115913" y="4291787"/>
                  <a:pt x="929428" y="4280338"/>
                </a:cubicBezTo>
                <a:cubicBezTo>
                  <a:pt x="742943" y="4268889"/>
                  <a:pt x="409628" y="4316437"/>
                  <a:pt x="0" y="4280338"/>
                </a:cubicBezTo>
                <a:cubicBezTo>
                  <a:pt x="-23544" y="4090429"/>
                  <a:pt x="-29807" y="3765377"/>
                  <a:pt x="0" y="3583254"/>
                </a:cubicBezTo>
                <a:cubicBezTo>
                  <a:pt x="29807" y="3401131"/>
                  <a:pt x="-33771" y="3225140"/>
                  <a:pt x="0" y="2886171"/>
                </a:cubicBezTo>
                <a:cubicBezTo>
                  <a:pt x="33771" y="2547202"/>
                  <a:pt x="-2283" y="2502357"/>
                  <a:pt x="0" y="2317497"/>
                </a:cubicBezTo>
                <a:cubicBezTo>
                  <a:pt x="2283" y="2132637"/>
                  <a:pt x="-10292" y="1814385"/>
                  <a:pt x="0" y="1663217"/>
                </a:cubicBezTo>
                <a:cubicBezTo>
                  <a:pt x="10292" y="1512049"/>
                  <a:pt x="29217" y="1252980"/>
                  <a:pt x="0" y="1051740"/>
                </a:cubicBezTo>
                <a:cubicBezTo>
                  <a:pt x="-29217" y="850500"/>
                  <a:pt x="-1386" y="693964"/>
                  <a:pt x="0" y="525870"/>
                </a:cubicBezTo>
                <a:cubicBezTo>
                  <a:pt x="1386" y="357776"/>
                  <a:pt x="908" y="221272"/>
                  <a:pt x="0" y="0"/>
                </a:cubicBezTo>
                <a:close/>
              </a:path>
              <a:path w="5729351" h="4280338" stroke="0" extrusionOk="0">
                <a:moveTo>
                  <a:pt x="0" y="0"/>
                </a:moveTo>
                <a:cubicBezTo>
                  <a:pt x="163128" y="23669"/>
                  <a:pt x="452414" y="14995"/>
                  <a:pt x="579301" y="0"/>
                </a:cubicBezTo>
                <a:cubicBezTo>
                  <a:pt x="706188" y="-14995"/>
                  <a:pt x="1008392" y="-29968"/>
                  <a:pt x="1215896" y="0"/>
                </a:cubicBezTo>
                <a:cubicBezTo>
                  <a:pt x="1423401" y="29968"/>
                  <a:pt x="1565339" y="7396"/>
                  <a:pt x="1795197" y="0"/>
                </a:cubicBezTo>
                <a:cubicBezTo>
                  <a:pt x="2025055" y="-7396"/>
                  <a:pt x="2331429" y="-9670"/>
                  <a:pt x="2546378" y="0"/>
                </a:cubicBezTo>
                <a:cubicBezTo>
                  <a:pt x="2761327" y="9670"/>
                  <a:pt x="2922230" y="-5023"/>
                  <a:pt x="3182973" y="0"/>
                </a:cubicBezTo>
                <a:cubicBezTo>
                  <a:pt x="3443717" y="5023"/>
                  <a:pt x="3537967" y="-11524"/>
                  <a:pt x="3762274" y="0"/>
                </a:cubicBezTo>
                <a:cubicBezTo>
                  <a:pt x="3986581" y="11524"/>
                  <a:pt x="4143922" y="-17627"/>
                  <a:pt x="4284281" y="0"/>
                </a:cubicBezTo>
                <a:cubicBezTo>
                  <a:pt x="4424640" y="17627"/>
                  <a:pt x="4664488" y="-13979"/>
                  <a:pt x="4806289" y="0"/>
                </a:cubicBezTo>
                <a:cubicBezTo>
                  <a:pt x="4948090" y="13979"/>
                  <a:pt x="5273289" y="-18499"/>
                  <a:pt x="5729351" y="0"/>
                </a:cubicBezTo>
                <a:cubicBezTo>
                  <a:pt x="5757901" y="173097"/>
                  <a:pt x="5709092" y="347576"/>
                  <a:pt x="5729351" y="654280"/>
                </a:cubicBezTo>
                <a:cubicBezTo>
                  <a:pt x="5749610" y="960984"/>
                  <a:pt x="5734978" y="1017576"/>
                  <a:pt x="5729351" y="1308560"/>
                </a:cubicBezTo>
                <a:cubicBezTo>
                  <a:pt x="5723724" y="1599544"/>
                  <a:pt x="5736963" y="1725199"/>
                  <a:pt x="5729351" y="1962841"/>
                </a:cubicBezTo>
                <a:cubicBezTo>
                  <a:pt x="5721739" y="2200483"/>
                  <a:pt x="5740714" y="2394440"/>
                  <a:pt x="5729351" y="2574318"/>
                </a:cubicBezTo>
                <a:cubicBezTo>
                  <a:pt x="5717988" y="2754196"/>
                  <a:pt x="5760900" y="2959816"/>
                  <a:pt x="5729351" y="3271401"/>
                </a:cubicBezTo>
                <a:cubicBezTo>
                  <a:pt x="5697802" y="3582986"/>
                  <a:pt x="5746387" y="4002488"/>
                  <a:pt x="5729351" y="4280338"/>
                </a:cubicBezTo>
                <a:cubicBezTo>
                  <a:pt x="5467350" y="4253842"/>
                  <a:pt x="5408490" y="4263348"/>
                  <a:pt x="5150050" y="4280338"/>
                </a:cubicBezTo>
                <a:cubicBezTo>
                  <a:pt x="4891610" y="4297328"/>
                  <a:pt x="4748835" y="4266579"/>
                  <a:pt x="4513455" y="4280338"/>
                </a:cubicBezTo>
                <a:cubicBezTo>
                  <a:pt x="4278076" y="4294097"/>
                  <a:pt x="4160402" y="4308869"/>
                  <a:pt x="3876861" y="4280338"/>
                </a:cubicBezTo>
                <a:cubicBezTo>
                  <a:pt x="3593320" y="4251807"/>
                  <a:pt x="3588390" y="4283969"/>
                  <a:pt x="3412147" y="4280338"/>
                </a:cubicBezTo>
                <a:cubicBezTo>
                  <a:pt x="3235904" y="4276707"/>
                  <a:pt x="2961828" y="4297051"/>
                  <a:pt x="2775552" y="4280338"/>
                </a:cubicBezTo>
                <a:cubicBezTo>
                  <a:pt x="2589277" y="4263625"/>
                  <a:pt x="2309166" y="4316255"/>
                  <a:pt x="2024371" y="4280338"/>
                </a:cubicBezTo>
                <a:cubicBezTo>
                  <a:pt x="1739576" y="4244421"/>
                  <a:pt x="1530316" y="4314682"/>
                  <a:pt x="1330483" y="4280338"/>
                </a:cubicBezTo>
                <a:cubicBezTo>
                  <a:pt x="1130650" y="4245994"/>
                  <a:pt x="849928" y="4315239"/>
                  <a:pt x="579301" y="4280338"/>
                </a:cubicBezTo>
                <a:cubicBezTo>
                  <a:pt x="308674" y="4245437"/>
                  <a:pt x="201418" y="4257617"/>
                  <a:pt x="0" y="4280338"/>
                </a:cubicBezTo>
                <a:cubicBezTo>
                  <a:pt x="6746" y="4080935"/>
                  <a:pt x="-7354" y="4003068"/>
                  <a:pt x="0" y="3754468"/>
                </a:cubicBezTo>
                <a:cubicBezTo>
                  <a:pt x="7354" y="3505868"/>
                  <a:pt x="-12650" y="3448561"/>
                  <a:pt x="0" y="3271401"/>
                </a:cubicBezTo>
                <a:cubicBezTo>
                  <a:pt x="12650" y="3094241"/>
                  <a:pt x="20883" y="2830068"/>
                  <a:pt x="0" y="2659924"/>
                </a:cubicBezTo>
                <a:cubicBezTo>
                  <a:pt x="-20883" y="2489780"/>
                  <a:pt x="-12285" y="2320249"/>
                  <a:pt x="0" y="2134054"/>
                </a:cubicBezTo>
                <a:cubicBezTo>
                  <a:pt x="12285" y="1947859"/>
                  <a:pt x="-9888" y="1777317"/>
                  <a:pt x="0" y="1436971"/>
                </a:cubicBezTo>
                <a:cubicBezTo>
                  <a:pt x="9888" y="1096625"/>
                  <a:pt x="-9450" y="1177168"/>
                  <a:pt x="0" y="953904"/>
                </a:cubicBezTo>
                <a:cubicBezTo>
                  <a:pt x="9450" y="730640"/>
                  <a:pt x="4219" y="274002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40146292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10ADC28-52CC-D7E4-7BB6-14FB9C8047BE}"/>
              </a:ext>
            </a:extLst>
          </p:cNvPr>
          <p:cNvSpPr/>
          <p:nvPr/>
        </p:nvSpPr>
        <p:spPr>
          <a:xfrm>
            <a:off x="2879835" y="2138551"/>
            <a:ext cx="1158766" cy="571500"/>
          </a:xfrm>
          <a:custGeom>
            <a:avLst/>
            <a:gdLst>
              <a:gd name="connsiteX0" fmla="*/ 0 w 1158766"/>
              <a:gd name="connsiteY0" fmla="*/ 95252 h 571500"/>
              <a:gd name="connsiteX1" fmla="*/ 95252 w 1158766"/>
              <a:gd name="connsiteY1" fmla="*/ 0 h 571500"/>
              <a:gd name="connsiteX2" fmla="*/ 579383 w 1158766"/>
              <a:gd name="connsiteY2" fmla="*/ 0 h 571500"/>
              <a:gd name="connsiteX3" fmla="*/ 1063514 w 1158766"/>
              <a:gd name="connsiteY3" fmla="*/ 0 h 571500"/>
              <a:gd name="connsiteX4" fmla="*/ 1158766 w 1158766"/>
              <a:gd name="connsiteY4" fmla="*/ 95252 h 571500"/>
              <a:gd name="connsiteX5" fmla="*/ 1158766 w 1158766"/>
              <a:gd name="connsiteY5" fmla="*/ 476248 h 571500"/>
              <a:gd name="connsiteX6" fmla="*/ 1063514 w 1158766"/>
              <a:gd name="connsiteY6" fmla="*/ 571500 h 571500"/>
              <a:gd name="connsiteX7" fmla="*/ 569700 w 1158766"/>
              <a:gd name="connsiteY7" fmla="*/ 571500 h 571500"/>
              <a:gd name="connsiteX8" fmla="*/ 95252 w 1158766"/>
              <a:gd name="connsiteY8" fmla="*/ 571500 h 571500"/>
              <a:gd name="connsiteX9" fmla="*/ 0 w 1158766"/>
              <a:gd name="connsiteY9" fmla="*/ 476248 h 571500"/>
              <a:gd name="connsiteX10" fmla="*/ 0 w 1158766"/>
              <a:gd name="connsiteY10" fmla="*/ 95252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58766" h="571500" fill="none" extrusionOk="0">
                <a:moveTo>
                  <a:pt x="0" y="95252"/>
                </a:moveTo>
                <a:cubicBezTo>
                  <a:pt x="-1958" y="42856"/>
                  <a:pt x="46395" y="-4607"/>
                  <a:pt x="95252" y="0"/>
                </a:cubicBezTo>
                <a:cubicBezTo>
                  <a:pt x="317797" y="8985"/>
                  <a:pt x="381528" y="14344"/>
                  <a:pt x="579383" y="0"/>
                </a:cubicBezTo>
                <a:cubicBezTo>
                  <a:pt x="777238" y="-14344"/>
                  <a:pt x="919865" y="-20050"/>
                  <a:pt x="1063514" y="0"/>
                </a:cubicBezTo>
                <a:cubicBezTo>
                  <a:pt x="1126057" y="2109"/>
                  <a:pt x="1149780" y="47804"/>
                  <a:pt x="1158766" y="95252"/>
                </a:cubicBezTo>
                <a:cubicBezTo>
                  <a:pt x="1149934" y="254955"/>
                  <a:pt x="1174000" y="340130"/>
                  <a:pt x="1158766" y="476248"/>
                </a:cubicBezTo>
                <a:cubicBezTo>
                  <a:pt x="1166078" y="526700"/>
                  <a:pt x="1120868" y="569560"/>
                  <a:pt x="1063514" y="571500"/>
                </a:cubicBezTo>
                <a:cubicBezTo>
                  <a:pt x="861444" y="568993"/>
                  <a:pt x="781941" y="552429"/>
                  <a:pt x="569700" y="571500"/>
                </a:cubicBezTo>
                <a:cubicBezTo>
                  <a:pt x="357459" y="590571"/>
                  <a:pt x="332215" y="566136"/>
                  <a:pt x="95252" y="571500"/>
                </a:cubicBezTo>
                <a:cubicBezTo>
                  <a:pt x="46336" y="564568"/>
                  <a:pt x="4161" y="534280"/>
                  <a:pt x="0" y="476248"/>
                </a:cubicBezTo>
                <a:cubicBezTo>
                  <a:pt x="824" y="387744"/>
                  <a:pt x="-1358" y="217438"/>
                  <a:pt x="0" y="95252"/>
                </a:cubicBezTo>
                <a:close/>
              </a:path>
              <a:path w="1158766" h="571500" stroke="0" extrusionOk="0">
                <a:moveTo>
                  <a:pt x="0" y="95252"/>
                </a:moveTo>
                <a:cubicBezTo>
                  <a:pt x="4496" y="51268"/>
                  <a:pt x="51877" y="1275"/>
                  <a:pt x="95252" y="0"/>
                </a:cubicBezTo>
                <a:cubicBezTo>
                  <a:pt x="256033" y="21080"/>
                  <a:pt x="457796" y="-18856"/>
                  <a:pt x="560018" y="0"/>
                </a:cubicBezTo>
                <a:cubicBezTo>
                  <a:pt x="662240" y="18856"/>
                  <a:pt x="901596" y="-5889"/>
                  <a:pt x="1063514" y="0"/>
                </a:cubicBezTo>
                <a:cubicBezTo>
                  <a:pt x="1117372" y="692"/>
                  <a:pt x="1147114" y="36739"/>
                  <a:pt x="1158766" y="95252"/>
                </a:cubicBezTo>
                <a:cubicBezTo>
                  <a:pt x="1171240" y="200521"/>
                  <a:pt x="1162109" y="289132"/>
                  <a:pt x="1158766" y="476248"/>
                </a:cubicBezTo>
                <a:cubicBezTo>
                  <a:pt x="1156944" y="525747"/>
                  <a:pt x="1113555" y="577506"/>
                  <a:pt x="1063514" y="571500"/>
                </a:cubicBezTo>
                <a:cubicBezTo>
                  <a:pt x="892370" y="592767"/>
                  <a:pt x="763185" y="577257"/>
                  <a:pt x="608431" y="571500"/>
                </a:cubicBezTo>
                <a:cubicBezTo>
                  <a:pt x="453677" y="565743"/>
                  <a:pt x="300031" y="571189"/>
                  <a:pt x="95252" y="571500"/>
                </a:cubicBezTo>
                <a:cubicBezTo>
                  <a:pt x="40149" y="570749"/>
                  <a:pt x="-1102" y="538920"/>
                  <a:pt x="0" y="476248"/>
                </a:cubicBezTo>
                <a:cubicBezTo>
                  <a:pt x="9267" y="390027"/>
                  <a:pt x="-11337" y="229982"/>
                  <a:pt x="0" y="9525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780118015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ILogger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38BAF7D-E49F-788B-FACC-BC3C2F25268E}"/>
              </a:ext>
            </a:extLst>
          </p:cNvPr>
          <p:cNvSpPr/>
          <p:nvPr/>
        </p:nvSpPr>
        <p:spPr>
          <a:xfrm>
            <a:off x="2879835" y="2795448"/>
            <a:ext cx="1158766" cy="571500"/>
          </a:xfrm>
          <a:custGeom>
            <a:avLst/>
            <a:gdLst>
              <a:gd name="connsiteX0" fmla="*/ 0 w 1158766"/>
              <a:gd name="connsiteY0" fmla="*/ 95252 h 571500"/>
              <a:gd name="connsiteX1" fmla="*/ 95252 w 1158766"/>
              <a:gd name="connsiteY1" fmla="*/ 0 h 571500"/>
              <a:gd name="connsiteX2" fmla="*/ 598748 w 1158766"/>
              <a:gd name="connsiteY2" fmla="*/ 0 h 571500"/>
              <a:gd name="connsiteX3" fmla="*/ 1063514 w 1158766"/>
              <a:gd name="connsiteY3" fmla="*/ 0 h 571500"/>
              <a:gd name="connsiteX4" fmla="*/ 1158766 w 1158766"/>
              <a:gd name="connsiteY4" fmla="*/ 95252 h 571500"/>
              <a:gd name="connsiteX5" fmla="*/ 1158766 w 1158766"/>
              <a:gd name="connsiteY5" fmla="*/ 476248 h 571500"/>
              <a:gd name="connsiteX6" fmla="*/ 1063514 w 1158766"/>
              <a:gd name="connsiteY6" fmla="*/ 571500 h 571500"/>
              <a:gd name="connsiteX7" fmla="*/ 608431 w 1158766"/>
              <a:gd name="connsiteY7" fmla="*/ 571500 h 571500"/>
              <a:gd name="connsiteX8" fmla="*/ 95252 w 1158766"/>
              <a:gd name="connsiteY8" fmla="*/ 571500 h 571500"/>
              <a:gd name="connsiteX9" fmla="*/ 0 w 1158766"/>
              <a:gd name="connsiteY9" fmla="*/ 476248 h 571500"/>
              <a:gd name="connsiteX10" fmla="*/ 0 w 1158766"/>
              <a:gd name="connsiteY10" fmla="*/ 95252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58766" h="571500" fill="none" extrusionOk="0">
                <a:moveTo>
                  <a:pt x="0" y="95252"/>
                </a:moveTo>
                <a:cubicBezTo>
                  <a:pt x="-2309" y="52847"/>
                  <a:pt x="43583" y="2428"/>
                  <a:pt x="95252" y="0"/>
                </a:cubicBezTo>
                <a:cubicBezTo>
                  <a:pt x="287703" y="-19381"/>
                  <a:pt x="417057" y="16771"/>
                  <a:pt x="598748" y="0"/>
                </a:cubicBezTo>
                <a:cubicBezTo>
                  <a:pt x="780439" y="-16771"/>
                  <a:pt x="832820" y="10258"/>
                  <a:pt x="1063514" y="0"/>
                </a:cubicBezTo>
                <a:cubicBezTo>
                  <a:pt x="1108919" y="4728"/>
                  <a:pt x="1167846" y="34749"/>
                  <a:pt x="1158766" y="95252"/>
                </a:cubicBezTo>
                <a:cubicBezTo>
                  <a:pt x="1140291" y="278321"/>
                  <a:pt x="1163069" y="330332"/>
                  <a:pt x="1158766" y="476248"/>
                </a:cubicBezTo>
                <a:cubicBezTo>
                  <a:pt x="1158019" y="530162"/>
                  <a:pt x="1107024" y="568832"/>
                  <a:pt x="1063514" y="571500"/>
                </a:cubicBezTo>
                <a:cubicBezTo>
                  <a:pt x="922639" y="562755"/>
                  <a:pt x="756625" y="578527"/>
                  <a:pt x="608431" y="571500"/>
                </a:cubicBezTo>
                <a:cubicBezTo>
                  <a:pt x="460237" y="564473"/>
                  <a:pt x="308707" y="555001"/>
                  <a:pt x="95252" y="571500"/>
                </a:cubicBezTo>
                <a:cubicBezTo>
                  <a:pt x="47121" y="565354"/>
                  <a:pt x="-6482" y="534633"/>
                  <a:pt x="0" y="476248"/>
                </a:cubicBezTo>
                <a:cubicBezTo>
                  <a:pt x="-8356" y="324840"/>
                  <a:pt x="11036" y="231904"/>
                  <a:pt x="0" y="95252"/>
                </a:cubicBezTo>
                <a:close/>
              </a:path>
              <a:path w="1158766" h="571500" stroke="0" extrusionOk="0">
                <a:moveTo>
                  <a:pt x="0" y="95252"/>
                </a:moveTo>
                <a:cubicBezTo>
                  <a:pt x="-1242" y="43823"/>
                  <a:pt x="40864" y="4699"/>
                  <a:pt x="95252" y="0"/>
                </a:cubicBezTo>
                <a:cubicBezTo>
                  <a:pt x="263367" y="-5050"/>
                  <a:pt x="461346" y="-21789"/>
                  <a:pt x="560018" y="0"/>
                </a:cubicBezTo>
                <a:cubicBezTo>
                  <a:pt x="658690" y="21789"/>
                  <a:pt x="944215" y="9625"/>
                  <a:pt x="1063514" y="0"/>
                </a:cubicBezTo>
                <a:cubicBezTo>
                  <a:pt x="1109296" y="6968"/>
                  <a:pt x="1157236" y="40655"/>
                  <a:pt x="1158766" y="95252"/>
                </a:cubicBezTo>
                <a:cubicBezTo>
                  <a:pt x="1177764" y="176931"/>
                  <a:pt x="1169748" y="368088"/>
                  <a:pt x="1158766" y="476248"/>
                </a:cubicBezTo>
                <a:cubicBezTo>
                  <a:pt x="1147955" y="529734"/>
                  <a:pt x="1107264" y="565851"/>
                  <a:pt x="1063514" y="571500"/>
                </a:cubicBezTo>
                <a:cubicBezTo>
                  <a:pt x="931323" y="572887"/>
                  <a:pt x="711604" y="592412"/>
                  <a:pt x="608431" y="571500"/>
                </a:cubicBezTo>
                <a:cubicBezTo>
                  <a:pt x="505258" y="550588"/>
                  <a:pt x="273974" y="566378"/>
                  <a:pt x="95252" y="571500"/>
                </a:cubicBezTo>
                <a:cubicBezTo>
                  <a:pt x="41982" y="580025"/>
                  <a:pt x="5516" y="532447"/>
                  <a:pt x="0" y="476248"/>
                </a:cubicBezTo>
                <a:cubicBezTo>
                  <a:pt x="4793" y="322863"/>
                  <a:pt x="1519" y="245285"/>
                  <a:pt x="0" y="9525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801963878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7ED5C95-1F17-0551-1295-2743B17F22CC}"/>
              </a:ext>
            </a:extLst>
          </p:cNvPr>
          <p:cNvSpPr/>
          <p:nvPr/>
        </p:nvSpPr>
        <p:spPr>
          <a:xfrm>
            <a:off x="2879835" y="3452345"/>
            <a:ext cx="1158766" cy="571500"/>
          </a:xfrm>
          <a:custGeom>
            <a:avLst/>
            <a:gdLst>
              <a:gd name="connsiteX0" fmla="*/ 0 w 1158766"/>
              <a:gd name="connsiteY0" fmla="*/ 95252 h 571500"/>
              <a:gd name="connsiteX1" fmla="*/ 95252 w 1158766"/>
              <a:gd name="connsiteY1" fmla="*/ 0 h 571500"/>
              <a:gd name="connsiteX2" fmla="*/ 569700 w 1158766"/>
              <a:gd name="connsiteY2" fmla="*/ 0 h 571500"/>
              <a:gd name="connsiteX3" fmla="*/ 1063514 w 1158766"/>
              <a:gd name="connsiteY3" fmla="*/ 0 h 571500"/>
              <a:gd name="connsiteX4" fmla="*/ 1158766 w 1158766"/>
              <a:gd name="connsiteY4" fmla="*/ 95252 h 571500"/>
              <a:gd name="connsiteX5" fmla="*/ 1158766 w 1158766"/>
              <a:gd name="connsiteY5" fmla="*/ 476248 h 571500"/>
              <a:gd name="connsiteX6" fmla="*/ 1063514 w 1158766"/>
              <a:gd name="connsiteY6" fmla="*/ 571500 h 571500"/>
              <a:gd name="connsiteX7" fmla="*/ 598748 w 1158766"/>
              <a:gd name="connsiteY7" fmla="*/ 571500 h 571500"/>
              <a:gd name="connsiteX8" fmla="*/ 95252 w 1158766"/>
              <a:gd name="connsiteY8" fmla="*/ 571500 h 571500"/>
              <a:gd name="connsiteX9" fmla="*/ 0 w 1158766"/>
              <a:gd name="connsiteY9" fmla="*/ 476248 h 571500"/>
              <a:gd name="connsiteX10" fmla="*/ 0 w 1158766"/>
              <a:gd name="connsiteY10" fmla="*/ 95252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58766" h="571500" fill="none" extrusionOk="0">
                <a:moveTo>
                  <a:pt x="0" y="95252"/>
                </a:moveTo>
                <a:cubicBezTo>
                  <a:pt x="3901" y="42111"/>
                  <a:pt x="38061" y="5017"/>
                  <a:pt x="95252" y="0"/>
                </a:cubicBezTo>
                <a:cubicBezTo>
                  <a:pt x="210263" y="17164"/>
                  <a:pt x="472565" y="809"/>
                  <a:pt x="569700" y="0"/>
                </a:cubicBezTo>
                <a:cubicBezTo>
                  <a:pt x="666835" y="-809"/>
                  <a:pt x="840349" y="1566"/>
                  <a:pt x="1063514" y="0"/>
                </a:cubicBezTo>
                <a:cubicBezTo>
                  <a:pt x="1116641" y="8748"/>
                  <a:pt x="1159061" y="33336"/>
                  <a:pt x="1158766" y="95252"/>
                </a:cubicBezTo>
                <a:cubicBezTo>
                  <a:pt x="1147480" y="230138"/>
                  <a:pt x="1149178" y="299917"/>
                  <a:pt x="1158766" y="476248"/>
                </a:cubicBezTo>
                <a:cubicBezTo>
                  <a:pt x="1157404" y="529547"/>
                  <a:pt x="1110579" y="565722"/>
                  <a:pt x="1063514" y="571500"/>
                </a:cubicBezTo>
                <a:cubicBezTo>
                  <a:pt x="956972" y="561703"/>
                  <a:pt x="727148" y="579429"/>
                  <a:pt x="598748" y="571500"/>
                </a:cubicBezTo>
                <a:cubicBezTo>
                  <a:pt x="470348" y="563571"/>
                  <a:pt x="248557" y="592879"/>
                  <a:pt x="95252" y="571500"/>
                </a:cubicBezTo>
                <a:cubicBezTo>
                  <a:pt x="45430" y="568944"/>
                  <a:pt x="-4889" y="531015"/>
                  <a:pt x="0" y="476248"/>
                </a:cubicBezTo>
                <a:cubicBezTo>
                  <a:pt x="5103" y="345453"/>
                  <a:pt x="11297" y="264934"/>
                  <a:pt x="0" y="95252"/>
                </a:cubicBezTo>
                <a:close/>
              </a:path>
              <a:path w="1158766" h="571500" stroke="0" extrusionOk="0">
                <a:moveTo>
                  <a:pt x="0" y="95252"/>
                </a:moveTo>
                <a:cubicBezTo>
                  <a:pt x="-5676" y="46942"/>
                  <a:pt x="36093" y="9825"/>
                  <a:pt x="95252" y="0"/>
                </a:cubicBezTo>
                <a:cubicBezTo>
                  <a:pt x="250896" y="24497"/>
                  <a:pt x="392339" y="6782"/>
                  <a:pt x="598748" y="0"/>
                </a:cubicBezTo>
                <a:cubicBezTo>
                  <a:pt x="805157" y="-6782"/>
                  <a:pt x="894575" y="-1868"/>
                  <a:pt x="1063514" y="0"/>
                </a:cubicBezTo>
                <a:cubicBezTo>
                  <a:pt x="1115405" y="-1649"/>
                  <a:pt x="1151169" y="52361"/>
                  <a:pt x="1158766" y="95252"/>
                </a:cubicBezTo>
                <a:cubicBezTo>
                  <a:pt x="1152827" y="239944"/>
                  <a:pt x="1140445" y="376542"/>
                  <a:pt x="1158766" y="476248"/>
                </a:cubicBezTo>
                <a:cubicBezTo>
                  <a:pt x="1154200" y="529043"/>
                  <a:pt x="1114863" y="561771"/>
                  <a:pt x="1063514" y="571500"/>
                </a:cubicBezTo>
                <a:cubicBezTo>
                  <a:pt x="831720" y="573388"/>
                  <a:pt x="795673" y="589481"/>
                  <a:pt x="579383" y="571500"/>
                </a:cubicBezTo>
                <a:cubicBezTo>
                  <a:pt x="363093" y="553519"/>
                  <a:pt x="273638" y="556286"/>
                  <a:pt x="95252" y="571500"/>
                </a:cubicBezTo>
                <a:cubicBezTo>
                  <a:pt x="49286" y="571212"/>
                  <a:pt x="10234" y="530351"/>
                  <a:pt x="0" y="476248"/>
                </a:cubicBezTo>
                <a:cubicBezTo>
                  <a:pt x="-13322" y="287172"/>
                  <a:pt x="4581" y="234587"/>
                  <a:pt x="0" y="9525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063643718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Activity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159F709-9E31-010C-ABB4-8E8F4D4BF5AB}"/>
              </a:ext>
            </a:extLst>
          </p:cNvPr>
          <p:cNvSpPr/>
          <p:nvPr/>
        </p:nvSpPr>
        <p:spPr>
          <a:xfrm>
            <a:off x="2614463" y="5437480"/>
            <a:ext cx="1588528" cy="308344"/>
          </a:xfrm>
          <a:custGeom>
            <a:avLst/>
            <a:gdLst>
              <a:gd name="connsiteX0" fmla="*/ 0 w 1588528"/>
              <a:gd name="connsiteY0" fmla="*/ 51392 h 308344"/>
              <a:gd name="connsiteX1" fmla="*/ 51392 w 1588528"/>
              <a:gd name="connsiteY1" fmla="*/ 0 h 308344"/>
              <a:gd name="connsiteX2" fmla="*/ 502068 w 1588528"/>
              <a:gd name="connsiteY2" fmla="*/ 0 h 308344"/>
              <a:gd name="connsiteX3" fmla="*/ 1012173 w 1588528"/>
              <a:gd name="connsiteY3" fmla="*/ 0 h 308344"/>
              <a:gd name="connsiteX4" fmla="*/ 1537136 w 1588528"/>
              <a:gd name="connsiteY4" fmla="*/ 0 h 308344"/>
              <a:gd name="connsiteX5" fmla="*/ 1588528 w 1588528"/>
              <a:gd name="connsiteY5" fmla="*/ 51392 h 308344"/>
              <a:gd name="connsiteX6" fmla="*/ 1588528 w 1588528"/>
              <a:gd name="connsiteY6" fmla="*/ 256952 h 308344"/>
              <a:gd name="connsiteX7" fmla="*/ 1537136 w 1588528"/>
              <a:gd name="connsiteY7" fmla="*/ 308344 h 308344"/>
              <a:gd name="connsiteX8" fmla="*/ 1071603 w 1588528"/>
              <a:gd name="connsiteY8" fmla="*/ 308344 h 308344"/>
              <a:gd name="connsiteX9" fmla="*/ 576355 w 1588528"/>
              <a:gd name="connsiteY9" fmla="*/ 308344 h 308344"/>
              <a:gd name="connsiteX10" fmla="*/ 51392 w 1588528"/>
              <a:gd name="connsiteY10" fmla="*/ 308344 h 308344"/>
              <a:gd name="connsiteX11" fmla="*/ 0 w 1588528"/>
              <a:gd name="connsiteY11" fmla="*/ 256952 h 308344"/>
              <a:gd name="connsiteX12" fmla="*/ 0 w 1588528"/>
              <a:gd name="connsiteY12" fmla="*/ 51392 h 30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88528" h="308344" fill="none" extrusionOk="0">
                <a:moveTo>
                  <a:pt x="0" y="51392"/>
                </a:moveTo>
                <a:cubicBezTo>
                  <a:pt x="842" y="27019"/>
                  <a:pt x="22699" y="-4108"/>
                  <a:pt x="51392" y="0"/>
                </a:cubicBezTo>
                <a:cubicBezTo>
                  <a:pt x="276257" y="-9333"/>
                  <a:pt x="325573" y="16700"/>
                  <a:pt x="502068" y="0"/>
                </a:cubicBezTo>
                <a:cubicBezTo>
                  <a:pt x="678563" y="-16700"/>
                  <a:pt x="903149" y="19958"/>
                  <a:pt x="1012173" y="0"/>
                </a:cubicBezTo>
                <a:cubicBezTo>
                  <a:pt x="1121197" y="-19958"/>
                  <a:pt x="1369669" y="-13444"/>
                  <a:pt x="1537136" y="0"/>
                </a:cubicBezTo>
                <a:cubicBezTo>
                  <a:pt x="1564675" y="1966"/>
                  <a:pt x="1589687" y="20635"/>
                  <a:pt x="1588528" y="51392"/>
                </a:cubicBezTo>
                <a:cubicBezTo>
                  <a:pt x="1594325" y="108855"/>
                  <a:pt x="1585600" y="196149"/>
                  <a:pt x="1588528" y="256952"/>
                </a:cubicBezTo>
                <a:cubicBezTo>
                  <a:pt x="1583685" y="283714"/>
                  <a:pt x="1568106" y="303686"/>
                  <a:pt x="1537136" y="308344"/>
                </a:cubicBezTo>
                <a:cubicBezTo>
                  <a:pt x="1387576" y="296020"/>
                  <a:pt x="1217006" y="329149"/>
                  <a:pt x="1071603" y="308344"/>
                </a:cubicBezTo>
                <a:cubicBezTo>
                  <a:pt x="926200" y="287539"/>
                  <a:pt x="689617" y="310188"/>
                  <a:pt x="576355" y="308344"/>
                </a:cubicBezTo>
                <a:cubicBezTo>
                  <a:pt x="463093" y="306500"/>
                  <a:pt x="276387" y="288277"/>
                  <a:pt x="51392" y="308344"/>
                </a:cubicBezTo>
                <a:cubicBezTo>
                  <a:pt x="22143" y="311222"/>
                  <a:pt x="-1197" y="287677"/>
                  <a:pt x="0" y="256952"/>
                </a:cubicBezTo>
                <a:cubicBezTo>
                  <a:pt x="-5211" y="202004"/>
                  <a:pt x="1710" y="147528"/>
                  <a:pt x="0" y="51392"/>
                </a:cubicBezTo>
                <a:close/>
              </a:path>
              <a:path w="1588528" h="308344" stroke="0" extrusionOk="0">
                <a:moveTo>
                  <a:pt x="0" y="51392"/>
                </a:moveTo>
                <a:cubicBezTo>
                  <a:pt x="381" y="21907"/>
                  <a:pt x="29273" y="-1003"/>
                  <a:pt x="51392" y="0"/>
                </a:cubicBezTo>
                <a:cubicBezTo>
                  <a:pt x="236200" y="11930"/>
                  <a:pt x="420637" y="418"/>
                  <a:pt x="561497" y="0"/>
                </a:cubicBezTo>
                <a:cubicBezTo>
                  <a:pt x="702357" y="-418"/>
                  <a:pt x="822783" y="-6975"/>
                  <a:pt x="1071603" y="0"/>
                </a:cubicBezTo>
                <a:cubicBezTo>
                  <a:pt x="1320423" y="6975"/>
                  <a:pt x="1392658" y="-1245"/>
                  <a:pt x="1537136" y="0"/>
                </a:cubicBezTo>
                <a:cubicBezTo>
                  <a:pt x="1568478" y="4359"/>
                  <a:pt x="1583186" y="25534"/>
                  <a:pt x="1588528" y="51392"/>
                </a:cubicBezTo>
                <a:cubicBezTo>
                  <a:pt x="1586154" y="143479"/>
                  <a:pt x="1591600" y="156522"/>
                  <a:pt x="1588528" y="256952"/>
                </a:cubicBezTo>
                <a:cubicBezTo>
                  <a:pt x="1588894" y="284266"/>
                  <a:pt x="1560127" y="308017"/>
                  <a:pt x="1537136" y="308344"/>
                </a:cubicBezTo>
                <a:cubicBezTo>
                  <a:pt x="1348868" y="300536"/>
                  <a:pt x="1182058" y="316710"/>
                  <a:pt x="1012173" y="308344"/>
                </a:cubicBezTo>
                <a:cubicBezTo>
                  <a:pt x="842288" y="299978"/>
                  <a:pt x="724067" y="284714"/>
                  <a:pt x="531783" y="308344"/>
                </a:cubicBezTo>
                <a:cubicBezTo>
                  <a:pt x="339499" y="331975"/>
                  <a:pt x="216266" y="319876"/>
                  <a:pt x="51392" y="308344"/>
                </a:cubicBezTo>
                <a:cubicBezTo>
                  <a:pt x="24416" y="308128"/>
                  <a:pt x="713" y="286477"/>
                  <a:pt x="0" y="256952"/>
                </a:cubicBezTo>
                <a:cubicBezTo>
                  <a:pt x="2789" y="201994"/>
                  <a:pt x="2595" y="144141"/>
                  <a:pt x="0" y="5139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220015509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Runtime APIs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5DE6B1-328D-55C3-63DE-74C0DF76F4D7}"/>
              </a:ext>
            </a:extLst>
          </p:cNvPr>
          <p:cNvSpPr/>
          <p:nvPr/>
        </p:nvSpPr>
        <p:spPr>
          <a:xfrm>
            <a:off x="4700752" y="2209496"/>
            <a:ext cx="807983" cy="1939159"/>
          </a:xfrm>
          <a:custGeom>
            <a:avLst/>
            <a:gdLst>
              <a:gd name="connsiteX0" fmla="*/ 0 w 807983"/>
              <a:gd name="connsiteY0" fmla="*/ 0 h 1939159"/>
              <a:gd name="connsiteX1" fmla="*/ 420151 w 807983"/>
              <a:gd name="connsiteY1" fmla="*/ 0 h 1939159"/>
              <a:gd name="connsiteX2" fmla="*/ 807983 w 807983"/>
              <a:gd name="connsiteY2" fmla="*/ 0 h 1939159"/>
              <a:gd name="connsiteX3" fmla="*/ 807983 w 807983"/>
              <a:gd name="connsiteY3" fmla="*/ 607603 h 1939159"/>
              <a:gd name="connsiteX4" fmla="*/ 807983 w 807983"/>
              <a:gd name="connsiteY4" fmla="*/ 1234598 h 1939159"/>
              <a:gd name="connsiteX5" fmla="*/ 807983 w 807983"/>
              <a:gd name="connsiteY5" fmla="*/ 1939159 h 1939159"/>
              <a:gd name="connsiteX6" fmla="*/ 403992 w 807983"/>
              <a:gd name="connsiteY6" fmla="*/ 1939159 h 1939159"/>
              <a:gd name="connsiteX7" fmla="*/ 0 w 807983"/>
              <a:gd name="connsiteY7" fmla="*/ 1939159 h 1939159"/>
              <a:gd name="connsiteX8" fmla="*/ 0 w 807983"/>
              <a:gd name="connsiteY8" fmla="*/ 1350947 h 1939159"/>
              <a:gd name="connsiteX9" fmla="*/ 0 w 807983"/>
              <a:gd name="connsiteY9" fmla="*/ 723953 h 1939159"/>
              <a:gd name="connsiteX10" fmla="*/ 0 w 807983"/>
              <a:gd name="connsiteY10" fmla="*/ 0 h 193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7983" h="1939159" fill="none" extrusionOk="0">
                <a:moveTo>
                  <a:pt x="0" y="0"/>
                </a:moveTo>
                <a:cubicBezTo>
                  <a:pt x="145325" y="680"/>
                  <a:pt x="308992" y="-11190"/>
                  <a:pt x="420151" y="0"/>
                </a:cubicBezTo>
                <a:cubicBezTo>
                  <a:pt x="531310" y="11190"/>
                  <a:pt x="632869" y="-16083"/>
                  <a:pt x="807983" y="0"/>
                </a:cubicBezTo>
                <a:cubicBezTo>
                  <a:pt x="796304" y="277520"/>
                  <a:pt x="779065" y="411946"/>
                  <a:pt x="807983" y="607603"/>
                </a:cubicBezTo>
                <a:cubicBezTo>
                  <a:pt x="836901" y="803260"/>
                  <a:pt x="791714" y="1006262"/>
                  <a:pt x="807983" y="1234598"/>
                </a:cubicBezTo>
                <a:cubicBezTo>
                  <a:pt x="824252" y="1462934"/>
                  <a:pt x="789718" y="1707998"/>
                  <a:pt x="807983" y="1939159"/>
                </a:cubicBezTo>
                <a:cubicBezTo>
                  <a:pt x="665499" y="1931871"/>
                  <a:pt x="559835" y="1944810"/>
                  <a:pt x="403992" y="1939159"/>
                </a:cubicBezTo>
                <a:cubicBezTo>
                  <a:pt x="248149" y="1933508"/>
                  <a:pt x="187827" y="1923989"/>
                  <a:pt x="0" y="1939159"/>
                </a:cubicBezTo>
                <a:cubicBezTo>
                  <a:pt x="25895" y="1770373"/>
                  <a:pt x="-18705" y="1621542"/>
                  <a:pt x="0" y="1350947"/>
                </a:cubicBezTo>
                <a:cubicBezTo>
                  <a:pt x="18705" y="1080352"/>
                  <a:pt x="2926" y="850774"/>
                  <a:pt x="0" y="723953"/>
                </a:cubicBezTo>
                <a:cubicBezTo>
                  <a:pt x="-2926" y="597132"/>
                  <a:pt x="13116" y="312744"/>
                  <a:pt x="0" y="0"/>
                </a:cubicBezTo>
                <a:close/>
              </a:path>
              <a:path w="807983" h="1939159" stroke="0" extrusionOk="0">
                <a:moveTo>
                  <a:pt x="0" y="0"/>
                </a:moveTo>
                <a:cubicBezTo>
                  <a:pt x="170359" y="-10858"/>
                  <a:pt x="212206" y="-115"/>
                  <a:pt x="387832" y="0"/>
                </a:cubicBezTo>
                <a:cubicBezTo>
                  <a:pt x="563458" y="115"/>
                  <a:pt x="677533" y="740"/>
                  <a:pt x="807983" y="0"/>
                </a:cubicBezTo>
                <a:cubicBezTo>
                  <a:pt x="840236" y="164655"/>
                  <a:pt x="840630" y="527524"/>
                  <a:pt x="807983" y="665778"/>
                </a:cubicBezTo>
                <a:cubicBezTo>
                  <a:pt x="775336" y="804032"/>
                  <a:pt x="793588" y="1146537"/>
                  <a:pt x="807983" y="1331556"/>
                </a:cubicBezTo>
                <a:cubicBezTo>
                  <a:pt x="822378" y="1516575"/>
                  <a:pt x="784361" y="1811218"/>
                  <a:pt x="807983" y="1939159"/>
                </a:cubicBezTo>
                <a:cubicBezTo>
                  <a:pt x="708723" y="1932202"/>
                  <a:pt x="544348" y="1949955"/>
                  <a:pt x="395912" y="1939159"/>
                </a:cubicBezTo>
                <a:cubicBezTo>
                  <a:pt x="247476" y="1928363"/>
                  <a:pt x="133878" y="1921863"/>
                  <a:pt x="0" y="1939159"/>
                </a:cubicBezTo>
                <a:cubicBezTo>
                  <a:pt x="-31124" y="1682297"/>
                  <a:pt x="7387" y="1578600"/>
                  <a:pt x="0" y="1312164"/>
                </a:cubicBezTo>
                <a:cubicBezTo>
                  <a:pt x="-7387" y="1045729"/>
                  <a:pt x="-28956" y="992081"/>
                  <a:pt x="0" y="704561"/>
                </a:cubicBezTo>
                <a:cubicBezTo>
                  <a:pt x="28956" y="417041"/>
                  <a:pt x="7047" y="256616"/>
                  <a:pt x="0" y="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10101188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OTEL</a:t>
            </a:r>
          </a:p>
          <a:p>
            <a:pPr algn="ctr"/>
            <a:r>
              <a:rPr lang="en-US" dirty="0"/>
              <a:t>SDK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747C16D-2AD4-5F33-3DE0-19798607606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038601" y="2424301"/>
            <a:ext cx="662151" cy="6061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7BEAA3-26AD-9F75-B378-804C3E034317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4038601" y="3081198"/>
            <a:ext cx="662151" cy="978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C8F0C81-401C-A6BA-43D2-2B1995A694FB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4038601" y="3341699"/>
            <a:ext cx="662151" cy="3963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ACA8807-5BED-BBFD-C092-3A24CAAE8D17}"/>
              </a:ext>
            </a:extLst>
          </p:cNvPr>
          <p:cNvSpPr/>
          <p:nvPr/>
        </p:nvSpPr>
        <p:spPr>
          <a:xfrm>
            <a:off x="6062497" y="2218036"/>
            <a:ext cx="1574581" cy="456543"/>
          </a:xfrm>
          <a:custGeom>
            <a:avLst/>
            <a:gdLst>
              <a:gd name="connsiteX0" fmla="*/ 0 w 1574581"/>
              <a:gd name="connsiteY0" fmla="*/ 76092 h 456543"/>
              <a:gd name="connsiteX1" fmla="*/ 76092 w 1574581"/>
              <a:gd name="connsiteY1" fmla="*/ 0 h 456543"/>
              <a:gd name="connsiteX2" fmla="*/ 507552 w 1574581"/>
              <a:gd name="connsiteY2" fmla="*/ 0 h 456543"/>
              <a:gd name="connsiteX3" fmla="*/ 981685 w 1574581"/>
              <a:gd name="connsiteY3" fmla="*/ 0 h 456543"/>
              <a:gd name="connsiteX4" fmla="*/ 1498489 w 1574581"/>
              <a:gd name="connsiteY4" fmla="*/ 0 h 456543"/>
              <a:gd name="connsiteX5" fmla="*/ 1574581 w 1574581"/>
              <a:gd name="connsiteY5" fmla="*/ 76092 h 456543"/>
              <a:gd name="connsiteX6" fmla="*/ 1574581 w 1574581"/>
              <a:gd name="connsiteY6" fmla="*/ 380451 h 456543"/>
              <a:gd name="connsiteX7" fmla="*/ 1498489 w 1574581"/>
              <a:gd name="connsiteY7" fmla="*/ 456543 h 456543"/>
              <a:gd name="connsiteX8" fmla="*/ 1052805 w 1574581"/>
              <a:gd name="connsiteY8" fmla="*/ 456543 h 456543"/>
              <a:gd name="connsiteX9" fmla="*/ 564448 w 1574581"/>
              <a:gd name="connsiteY9" fmla="*/ 456543 h 456543"/>
              <a:gd name="connsiteX10" fmla="*/ 76092 w 1574581"/>
              <a:gd name="connsiteY10" fmla="*/ 456543 h 456543"/>
              <a:gd name="connsiteX11" fmla="*/ 0 w 1574581"/>
              <a:gd name="connsiteY11" fmla="*/ 380451 h 456543"/>
              <a:gd name="connsiteX12" fmla="*/ 0 w 1574581"/>
              <a:gd name="connsiteY12" fmla="*/ 76092 h 456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574581" h="456543" fill="none" extrusionOk="0">
                <a:moveTo>
                  <a:pt x="0" y="76092"/>
                </a:moveTo>
                <a:cubicBezTo>
                  <a:pt x="-4705" y="26062"/>
                  <a:pt x="30557" y="7829"/>
                  <a:pt x="76092" y="0"/>
                </a:cubicBezTo>
                <a:cubicBezTo>
                  <a:pt x="234372" y="-6709"/>
                  <a:pt x="403003" y="12928"/>
                  <a:pt x="507552" y="0"/>
                </a:cubicBezTo>
                <a:cubicBezTo>
                  <a:pt x="612101" y="-12928"/>
                  <a:pt x="746455" y="-19405"/>
                  <a:pt x="981685" y="0"/>
                </a:cubicBezTo>
                <a:cubicBezTo>
                  <a:pt x="1216915" y="19405"/>
                  <a:pt x="1244185" y="23477"/>
                  <a:pt x="1498489" y="0"/>
                </a:cubicBezTo>
                <a:cubicBezTo>
                  <a:pt x="1538123" y="1806"/>
                  <a:pt x="1578780" y="33428"/>
                  <a:pt x="1574581" y="76092"/>
                </a:cubicBezTo>
                <a:cubicBezTo>
                  <a:pt x="1582896" y="196169"/>
                  <a:pt x="1578714" y="236797"/>
                  <a:pt x="1574581" y="380451"/>
                </a:cubicBezTo>
                <a:cubicBezTo>
                  <a:pt x="1575205" y="425548"/>
                  <a:pt x="1532683" y="455634"/>
                  <a:pt x="1498489" y="456543"/>
                </a:cubicBezTo>
                <a:cubicBezTo>
                  <a:pt x="1286575" y="462276"/>
                  <a:pt x="1176174" y="438897"/>
                  <a:pt x="1052805" y="456543"/>
                </a:cubicBezTo>
                <a:cubicBezTo>
                  <a:pt x="929436" y="474189"/>
                  <a:pt x="691184" y="451224"/>
                  <a:pt x="564448" y="456543"/>
                </a:cubicBezTo>
                <a:cubicBezTo>
                  <a:pt x="437712" y="461862"/>
                  <a:pt x="216310" y="479159"/>
                  <a:pt x="76092" y="456543"/>
                </a:cubicBezTo>
                <a:cubicBezTo>
                  <a:pt x="29255" y="464180"/>
                  <a:pt x="-2771" y="426201"/>
                  <a:pt x="0" y="380451"/>
                </a:cubicBezTo>
                <a:cubicBezTo>
                  <a:pt x="9411" y="290697"/>
                  <a:pt x="11321" y="192197"/>
                  <a:pt x="0" y="76092"/>
                </a:cubicBezTo>
                <a:close/>
              </a:path>
              <a:path w="1574581" h="456543" stroke="0" extrusionOk="0">
                <a:moveTo>
                  <a:pt x="0" y="76092"/>
                </a:moveTo>
                <a:cubicBezTo>
                  <a:pt x="4779" y="32698"/>
                  <a:pt x="35901" y="861"/>
                  <a:pt x="76092" y="0"/>
                </a:cubicBezTo>
                <a:cubicBezTo>
                  <a:pt x="293282" y="-13225"/>
                  <a:pt x="359840" y="-18161"/>
                  <a:pt x="536000" y="0"/>
                </a:cubicBezTo>
                <a:cubicBezTo>
                  <a:pt x="712160" y="18161"/>
                  <a:pt x="767251" y="18142"/>
                  <a:pt x="967461" y="0"/>
                </a:cubicBezTo>
                <a:cubicBezTo>
                  <a:pt x="1167671" y="-18142"/>
                  <a:pt x="1294713" y="24475"/>
                  <a:pt x="1498489" y="0"/>
                </a:cubicBezTo>
                <a:cubicBezTo>
                  <a:pt x="1537233" y="-3706"/>
                  <a:pt x="1574239" y="24758"/>
                  <a:pt x="1574581" y="76092"/>
                </a:cubicBezTo>
                <a:cubicBezTo>
                  <a:pt x="1579781" y="157161"/>
                  <a:pt x="1585110" y="243712"/>
                  <a:pt x="1574581" y="380451"/>
                </a:cubicBezTo>
                <a:cubicBezTo>
                  <a:pt x="1575504" y="424046"/>
                  <a:pt x="1540281" y="454189"/>
                  <a:pt x="1498489" y="456543"/>
                </a:cubicBezTo>
                <a:cubicBezTo>
                  <a:pt x="1372115" y="467486"/>
                  <a:pt x="1124083" y="441833"/>
                  <a:pt x="995909" y="456543"/>
                </a:cubicBezTo>
                <a:cubicBezTo>
                  <a:pt x="867735" y="471253"/>
                  <a:pt x="765702" y="477893"/>
                  <a:pt x="550224" y="456543"/>
                </a:cubicBezTo>
                <a:cubicBezTo>
                  <a:pt x="334747" y="435193"/>
                  <a:pt x="180512" y="459956"/>
                  <a:pt x="76092" y="456543"/>
                </a:cubicBezTo>
                <a:cubicBezTo>
                  <a:pt x="38006" y="458181"/>
                  <a:pt x="4342" y="429956"/>
                  <a:pt x="0" y="380451"/>
                </a:cubicBezTo>
                <a:cubicBezTo>
                  <a:pt x="4358" y="258905"/>
                  <a:pt x="14311" y="197693"/>
                  <a:pt x="0" y="7609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144411773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Azure Monitor Exporter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4A7CF98-1B31-F2F5-5B31-2E6ED20965D9}"/>
              </a:ext>
            </a:extLst>
          </p:cNvPr>
          <p:cNvSpPr/>
          <p:nvPr/>
        </p:nvSpPr>
        <p:spPr>
          <a:xfrm>
            <a:off x="6062497" y="2844387"/>
            <a:ext cx="1574581" cy="571500"/>
          </a:xfrm>
          <a:custGeom>
            <a:avLst/>
            <a:gdLst>
              <a:gd name="connsiteX0" fmla="*/ 0 w 1574581"/>
              <a:gd name="connsiteY0" fmla="*/ 95252 h 571500"/>
              <a:gd name="connsiteX1" fmla="*/ 95252 w 1574581"/>
              <a:gd name="connsiteY1" fmla="*/ 0 h 571500"/>
              <a:gd name="connsiteX2" fmla="*/ 801131 w 1574581"/>
              <a:gd name="connsiteY2" fmla="*/ 0 h 571500"/>
              <a:gd name="connsiteX3" fmla="*/ 1479329 w 1574581"/>
              <a:gd name="connsiteY3" fmla="*/ 0 h 571500"/>
              <a:gd name="connsiteX4" fmla="*/ 1574581 w 1574581"/>
              <a:gd name="connsiteY4" fmla="*/ 95252 h 571500"/>
              <a:gd name="connsiteX5" fmla="*/ 1574581 w 1574581"/>
              <a:gd name="connsiteY5" fmla="*/ 476248 h 571500"/>
              <a:gd name="connsiteX6" fmla="*/ 1479329 w 1574581"/>
              <a:gd name="connsiteY6" fmla="*/ 571500 h 571500"/>
              <a:gd name="connsiteX7" fmla="*/ 801131 w 1574581"/>
              <a:gd name="connsiteY7" fmla="*/ 571500 h 571500"/>
              <a:gd name="connsiteX8" fmla="*/ 95252 w 1574581"/>
              <a:gd name="connsiteY8" fmla="*/ 571500 h 571500"/>
              <a:gd name="connsiteX9" fmla="*/ 0 w 1574581"/>
              <a:gd name="connsiteY9" fmla="*/ 476248 h 571500"/>
              <a:gd name="connsiteX10" fmla="*/ 0 w 1574581"/>
              <a:gd name="connsiteY10" fmla="*/ 95252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74581" h="571500" fill="none" extrusionOk="0">
                <a:moveTo>
                  <a:pt x="0" y="95252"/>
                </a:moveTo>
                <a:cubicBezTo>
                  <a:pt x="-1215" y="40794"/>
                  <a:pt x="52762" y="1108"/>
                  <a:pt x="95252" y="0"/>
                </a:cubicBezTo>
                <a:cubicBezTo>
                  <a:pt x="338450" y="-25055"/>
                  <a:pt x="605558" y="-4779"/>
                  <a:pt x="801131" y="0"/>
                </a:cubicBezTo>
                <a:cubicBezTo>
                  <a:pt x="996704" y="4779"/>
                  <a:pt x="1289754" y="14760"/>
                  <a:pt x="1479329" y="0"/>
                </a:cubicBezTo>
                <a:cubicBezTo>
                  <a:pt x="1537820" y="-5892"/>
                  <a:pt x="1565838" y="46037"/>
                  <a:pt x="1574581" y="95252"/>
                </a:cubicBezTo>
                <a:cubicBezTo>
                  <a:pt x="1571221" y="191544"/>
                  <a:pt x="1586900" y="287366"/>
                  <a:pt x="1574581" y="476248"/>
                </a:cubicBezTo>
                <a:cubicBezTo>
                  <a:pt x="1566833" y="525578"/>
                  <a:pt x="1521205" y="570000"/>
                  <a:pt x="1479329" y="571500"/>
                </a:cubicBezTo>
                <a:cubicBezTo>
                  <a:pt x="1167085" y="569562"/>
                  <a:pt x="1125162" y="567390"/>
                  <a:pt x="801131" y="571500"/>
                </a:cubicBezTo>
                <a:cubicBezTo>
                  <a:pt x="477100" y="575610"/>
                  <a:pt x="433001" y="604020"/>
                  <a:pt x="95252" y="571500"/>
                </a:cubicBezTo>
                <a:cubicBezTo>
                  <a:pt x="51996" y="562660"/>
                  <a:pt x="1291" y="529654"/>
                  <a:pt x="0" y="476248"/>
                </a:cubicBezTo>
                <a:cubicBezTo>
                  <a:pt x="-15009" y="378684"/>
                  <a:pt x="-17066" y="257171"/>
                  <a:pt x="0" y="95252"/>
                </a:cubicBezTo>
                <a:close/>
              </a:path>
              <a:path w="1574581" h="571500" stroke="0" extrusionOk="0">
                <a:moveTo>
                  <a:pt x="0" y="95252"/>
                </a:moveTo>
                <a:cubicBezTo>
                  <a:pt x="-5789" y="44760"/>
                  <a:pt x="45514" y="-3622"/>
                  <a:pt x="95252" y="0"/>
                </a:cubicBezTo>
                <a:cubicBezTo>
                  <a:pt x="284040" y="16193"/>
                  <a:pt x="613779" y="-17873"/>
                  <a:pt x="787291" y="0"/>
                </a:cubicBezTo>
                <a:cubicBezTo>
                  <a:pt x="960803" y="17873"/>
                  <a:pt x="1226274" y="22870"/>
                  <a:pt x="1479329" y="0"/>
                </a:cubicBezTo>
                <a:cubicBezTo>
                  <a:pt x="1543649" y="-3467"/>
                  <a:pt x="1577435" y="37054"/>
                  <a:pt x="1574581" y="95252"/>
                </a:cubicBezTo>
                <a:cubicBezTo>
                  <a:pt x="1557471" y="282787"/>
                  <a:pt x="1579748" y="350505"/>
                  <a:pt x="1574581" y="476248"/>
                </a:cubicBezTo>
                <a:cubicBezTo>
                  <a:pt x="1579696" y="529476"/>
                  <a:pt x="1533753" y="565382"/>
                  <a:pt x="1479329" y="571500"/>
                </a:cubicBezTo>
                <a:cubicBezTo>
                  <a:pt x="1209576" y="603707"/>
                  <a:pt x="1013340" y="567775"/>
                  <a:pt x="759609" y="571500"/>
                </a:cubicBezTo>
                <a:cubicBezTo>
                  <a:pt x="505878" y="575225"/>
                  <a:pt x="242183" y="547359"/>
                  <a:pt x="95252" y="571500"/>
                </a:cubicBezTo>
                <a:cubicBezTo>
                  <a:pt x="47285" y="576245"/>
                  <a:pt x="-3494" y="538538"/>
                  <a:pt x="0" y="476248"/>
                </a:cubicBezTo>
                <a:cubicBezTo>
                  <a:pt x="817" y="286104"/>
                  <a:pt x="-7674" y="245243"/>
                  <a:pt x="0" y="9525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4249709036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OTLP Exporter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889C50B-0585-B371-B48B-1288F8935441}"/>
              </a:ext>
            </a:extLst>
          </p:cNvPr>
          <p:cNvSpPr/>
          <p:nvPr/>
        </p:nvSpPr>
        <p:spPr>
          <a:xfrm>
            <a:off x="6107269" y="4932485"/>
            <a:ext cx="1574581" cy="571500"/>
          </a:xfrm>
          <a:custGeom>
            <a:avLst/>
            <a:gdLst>
              <a:gd name="connsiteX0" fmla="*/ 0 w 1574581"/>
              <a:gd name="connsiteY0" fmla="*/ 95252 h 571500"/>
              <a:gd name="connsiteX1" fmla="*/ 95252 w 1574581"/>
              <a:gd name="connsiteY1" fmla="*/ 0 h 571500"/>
              <a:gd name="connsiteX2" fmla="*/ 801131 w 1574581"/>
              <a:gd name="connsiteY2" fmla="*/ 0 h 571500"/>
              <a:gd name="connsiteX3" fmla="*/ 1479329 w 1574581"/>
              <a:gd name="connsiteY3" fmla="*/ 0 h 571500"/>
              <a:gd name="connsiteX4" fmla="*/ 1574581 w 1574581"/>
              <a:gd name="connsiteY4" fmla="*/ 95252 h 571500"/>
              <a:gd name="connsiteX5" fmla="*/ 1574581 w 1574581"/>
              <a:gd name="connsiteY5" fmla="*/ 476248 h 571500"/>
              <a:gd name="connsiteX6" fmla="*/ 1479329 w 1574581"/>
              <a:gd name="connsiteY6" fmla="*/ 571500 h 571500"/>
              <a:gd name="connsiteX7" fmla="*/ 787291 w 1574581"/>
              <a:gd name="connsiteY7" fmla="*/ 571500 h 571500"/>
              <a:gd name="connsiteX8" fmla="*/ 95252 w 1574581"/>
              <a:gd name="connsiteY8" fmla="*/ 571500 h 571500"/>
              <a:gd name="connsiteX9" fmla="*/ 0 w 1574581"/>
              <a:gd name="connsiteY9" fmla="*/ 476248 h 571500"/>
              <a:gd name="connsiteX10" fmla="*/ 0 w 1574581"/>
              <a:gd name="connsiteY10" fmla="*/ 95252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74581" h="571500" fill="none" extrusionOk="0">
                <a:moveTo>
                  <a:pt x="0" y="95252"/>
                </a:moveTo>
                <a:cubicBezTo>
                  <a:pt x="-9021" y="34233"/>
                  <a:pt x="35096" y="-3463"/>
                  <a:pt x="95252" y="0"/>
                </a:cubicBezTo>
                <a:cubicBezTo>
                  <a:pt x="432448" y="-5751"/>
                  <a:pt x="555016" y="-1824"/>
                  <a:pt x="801131" y="0"/>
                </a:cubicBezTo>
                <a:cubicBezTo>
                  <a:pt x="1047246" y="1824"/>
                  <a:pt x="1318655" y="-7003"/>
                  <a:pt x="1479329" y="0"/>
                </a:cubicBezTo>
                <a:cubicBezTo>
                  <a:pt x="1531197" y="2478"/>
                  <a:pt x="1575072" y="47081"/>
                  <a:pt x="1574581" y="95252"/>
                </a:cubicBezTo>
                <a:cubicBezTo>
                  <a:pt x="1570279" y="199557"/>
                  <a:pt x="1574446" y="298514"/>
                  <a:pt x="1574581" y="476248"/>
                </a:cubicBezTo>
                <a:cubicBezTo>
                  <a:pt x="1575754" y="529509"/>
                  <a:pt x="1530088" y="561052"/>
                  <a:pt x="1479329" y="571500"/>
                </a:cubicBezTo>
                <a:cubicBezTo>
                  <a:pt x="1179198" y="545289"/>
                  <a:pt x="1012239" y="587885"/>
                  <a:pt x="787291" y="571500"/>
                </a:cubicBezTo>
                <a:cubicBezTo>
                  <a:pt x="562343" y="555115"/>
                  <a:pt x="434971" y="551285"/>
                  <a:pt x="95252" y="571500"/>
                </a:cubicBezTo>
                <a:cubicBezTo>
                  <a:pt x="35121" y="569835"/>
                  <a:pt x="-2911" y="526494"/>
                  <a:pt x="0" y="476248"/>
                </a:cubicBezTo>
                <a:cubicBezTo>
                  <a:pt x="787" y="313673"/>
                  <a:pt x="-15452" y="278364"/>
                  <a:pt x="0" y="95252"/>
                </a:cubicBezTo>
                <a:close/>
              </a:path>
              <a:path w="1574581" h="571500" stroke="0" extrusionOk="0">
                <a:moveTo>
                  <a:pt x="0" y="95252"/>
                </a:moveTo>
                <a:cubicBezTo>
                  <a:pt x="8629" y="34335"/>
                  <a:pt x="40209" y="-12"/>
                  <a:pt x="95252" y="0"/>
                </a:cubicBezTo>
                <a:cubicBezTo>
                  <a:pt x="315083" y="5651"/>
                  <a:pt x="439043" y="-19794"/>
                  <a:pt x="759609" y="0"/>
                </a:cubicBezTo>
                <a:cubicBezTo>
                  <a:pt x="1080175" y="19794"/>
                  <a:pt x="1307932" y="24713"/>
                  <a:pt x="1479329" y="0"/>
                </a:cubicBezTo>
                <a:cubicBezTo>
                  <a:pt x="1527321" y="6759"/>
                  <a:pt x="1583125" y="40277"/>
                  <a:pt x="1574581" y="95252"/>
                </a:cubicBezTo>
                <a:cubicBezTo>
                  <a:pt x="1558363" y="184253"/>
                  <a:pt x="1577476" y="393281"/>
                  <a:pt x="1574581" y="476248"/>
                </a:cubicBezTo>
                <a:cubicBezTo>
                  <a:pt x="1576029" y="534224"/>
                  <a:pt x="1521316" y="574476"/>
                  <a:pt x="1479329" y="571500"/>
                </a:cubicBezTo>
                <a:cubicBezTo>
                  <a:pt x="1264154" y="545178"/>
                  <a:pt x="1049562" y="560616"/>
                  <a:pt x="801131" y="571500"/>
                </a:cubicBezTo>
                <a:cubicBezTo>
                  <a:pt x="552700" y="582384"/>
                  <a:pt x="294480" y="596497"/>
                  <a:pt x="95252" y="571500"/>
                </a:cubicBezTo>
                <a:cubicBezTo>
                  <a:pt x="36868" y="578771"/>
                  <a:pt x="117" y="536221"/>
                  <a:pt x="0" y="476248"/>
                </a:cubicBezTo>
                <a:cubicBezTo>
                  <a:pt x="14982" y="310173"/>
                  <a:pt x="10124" y="174709"/>
                  <a:pt x="0" y="9525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751627426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Prometheus Exporter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A7ADB5-1EC3-DF9D-B7B5-54CA340A82B4}"/>
              </a:ext>
            </a:extLst>
          </p:cNvPr>
          <p:cNvCxnSpPr>
            <a:stCxn id="18" idx="3"/>
          </p:cNvCxnSpPr>
          <p:nvPr/>
        </p:nvCxnSpPr>
        <p:spPr>
          <a:xfrm flipV="1">
            <a:off x="7637078" y="2095196"/>
            <a:ext cx="1434664" cy="3511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6598A11-7E2E-1B73-CC9B-93D3E0F299A8}"/>
              </a:ext>
            </a:extLst>
          </p:cNvPr>
          <p:cNvCxnSpPr>
            <a:cxnSpLocks/>
            <a:stCxn id="19" idx="3"/>
            <a:endCxn id="39" idx="1"/>
          </p:cNvCxnSpPr>
          <p:nvPr/>
        </p:nvCxnSpPr>
        <p:spPr>
          <a:xfrm flipV="1">
            <a:off x="7637078" y="2887620"/>
            <a:ext cx="1458312" cy="2425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A32AE93A-31D1-6593-3B37-9B975D52F3F0}"/>
              </a:ext>
            </a:extLst>
          </p:cNvPr>
          <p:cNvSpPr/>
          <p:nvPr/>
        </p:nvSpPr>
        <p:spPr>
          <a:xfrm>
            <a:off x="9095390" y="2547307"/>
            <a:ext cx="1639614" cy="680626"/>
          </a:xfrm>
          <a:custGeom>
            <a:avLst/>
            <a:gdLst>
              <a:gd name="connsiteX0" fmla="*/ 0 w 1639614"/>
              <a:gd name="connsiteY0" fmla="*/ 113440 h 680626"/>
              <a:gd name="connsiteX1" fmla="*/ 113440 w 1639614"/>
              <a:gd name="connsiteY1" fmla="*/ 0 h 680626"/>
              <a:gd name="connsiteX2" fmla="*/ 556097 w 1639614"/>
              <a:gd name="connsiteY2" fmla="*/ 0 h 680626"/>
              <a:gd name="connsiteX3" fmla="*/ 1027008 w 1639614"/>
              <a:gd name="connsiteY3" fmla="*/ 0 h 680626"/>
              <a:gd name="connsiteX4" fmla="*/ 1526174 w 1639614"/>
              <a:gd name="connsiteY4" fmla="*/ 0 h 680626"/>
              <a:gd name="connsiteX5" fmla="*/ 1639614 w 1639614"/>
              <a:gd name="connsiteY5" fmla="*/ 113440 h 680626"/>
              <a:gd name="connsiteX6" fmla="*/ 1639614 w 1639614"/>
              <a:gd name="connsiteY6" fmla="*/ 567186 h 680626"/>
              <a:gd name="connsiteX7" fmla="*/ 1526174 w 1639614"/>
              <a:gd name="connsiteY7" fmla="*/ 680626 h 680626"/>
              <a:gd name="connsiteX8" fmla="*/ 1041135 w 1639614"/>
              <a:gd name="connsiteY8" fmla="*/ 680626 h 680626"/>
              <a:gd name="connsiteX9" fmla="*/ 584351 w 1639614"/>
              <a:gd name="connsiteY9" fmla="*/ 680626 h 680626"/>
              <a:gd name="connsiteX10" fmla="*/ 113440 w 1639614"/>
              <a:gd name="connsiteY10" fmla="*/ 680626 h 680626"/>
              <a:gd name="connsiteX11" fmla="*/ 0 w 1639614"/>
              <a:gd name="connsiteY11" fmla="*/ 567186 h 680626"/>
              <a:gd name="connsiteX12" fmla="*/ 0 w 1639614"/>
              <a:gd name="connsiteY12" fmla="*/ 113440 h 680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39614" h="680626" fill="none" extrusionOk="0">
                <a:moveTo>
                  <a:pt x="0" y="113440"/>
                </a:moveTo>
                <a:cubicBezTo>
                  <a:pt x="-288" y="53358"/>
                  <a:pt x="38576" y="-4541"/>
                  <a:pt x="113440" y="0"/>
                </a:cubicBezTo>
                <a:cubicBezTo>
                  <a:pt x="305652" y="-13885"/>
                  <a:pt x="406704" y="-19232"/>
                  <a:pt x="556097" y="0"/>
                </a:cubicBezTo>
                <a:cubicBezTo>
                  <a:pt x="705490" y="19232"/>
                  <a:pt x="866763" y="-13227"/>
                  <a:pt x="1027008" y="0"/>
                </a:cubicBezTo>
                <a:cubicBezTo>
                  <a:pt x="1187253" y="13227"/>
                  <a:pt x="1363875" y="-17732"/>
                  <a:pt x="1526174" y="0"/>
                </a:cubicBezTo>
                <a:cubicBezTo>
                  <a:pt x="1581861" y="-10102"/>
                  <a:pt x="1632696" y="54918"/>
                  <a:pt x="1639614" y="113440"/>
                </a:cubicBezTo>
                <a:cubicBezTo>
                  <a:pt x="1622269" y="236781"/>
                  <a:pt x="1652238" y="442467"/>
                  <a:pt x="1639614" y="567186"/>
                </a:cubicBezTo>
                <a:cubicBezTo>
                  <a:pt x="1636841" y="629338"/>
                  <a:pt x="1588473" y="682885"/>
                  <a:pt x="1526174" y="680626"/>
                </a:cubicBezTo>
                <a:cubicBezTo>
                  <a:pt x="1328018" y="699393"/>
                  <a:pt x="1246374" y="668243"/>
                  <a:pt x="1041135" y="680626"/>
                </a:cubicBezTo>
                <a:cubicBezTo>
                  <a:pt x="835896" y="693009"/>
                  <a:pt x="686770" y="661951"/>
                  <a:pt x="584351" y="680626"/>
                </a:cubicBezTo>
                <a:cubicBezTo>
                  <a:pt x="481932" y="699301"/>
                  <a:pt x="279241" y="672019"/>
                  <a:pt x="113440" y="680626"/>
                </a:cubicBezTo>
                <a:cubicBezTo>
                  <a:pt x="55404" y="681849"/>
                  <a:pt x="3879" y="624802"/>
                  <a:pt x="0" y="567186"/>
                </a:cubicBezTo>
                <a:cubicBezTo>
                  <a:pt x="-16043" y="447107"/>
                  <a:pt x="16342" y="205921"/>
                  <a:pt x="0" y="113440"/>
                </a:cubicBezTo>
                <a:close/>
              </a:path>
              <a:path w="1639614" h="680626" stroke="0" extrusionOk="0">
                <a:moveTo>
                  <a:pt x="0" y="113440"/>
                </a:moveTo>
                <a:cubicBezTo>
                  <a:pt x="2800" y="59002"/>
                  <a:pt x="54755" y="-4012"/>
                  <a:pt x="113440" y="0"/>
                </a:cubicBezTo>
                <a:cubicBezTo>
                  <a:pt x="255824" y="-19535"/>
                  <a:pt x="450421" y="14029"/>
                  <a:pt x="612606" y="0"/>
                </a:cubicBezTo>
                <a:cubicBezTo>
                  <a:pt x="774791" y="-14029"/>
                  <a:pt x="881396" y="19622"/>
                  <a:pt x="1041135" y="0"/>
                </a:cubicBezTo>
                <a:cubicBezTo>
                  <a:pt x="1200874" y="-19622"/>
                  <a:pt x="1296961" y="-13644"/>
                  <a:pt x="1526174" y="0"/>
                </a:cubicBezTo>
                <a:cubicBezTo>
                  <a:pt x="1577220" y="8646"/>
                  <a:pt x="1643347" y="43510"/>
                  <a:pt x="1639614" y="113440"/>
                </a:cubicBezTo>
                <a:cubicBezTo>
                  <a:pt x="1644425" y="292975"/>
                  <a:pt x="1626832" y="366862"/>
                  <a:pt x="1639614" y="567186"/>
                </a:cubicBezTo>
                <a:cubicBezTo>
                  <a:pt x="1638050" y="626669"/>
                  <a:pt x="1598313" y="687788"/>
                  <a:pt x="1526174" y="680626"/>
                </a:cubicBezTo>
                <a:cubicBezTo>
                  <a:pt x="1364347" y="689153"/>
                  <a:pt x="1267104" y="679105"/>
                  <a:pt x="1069390" y="680626"/>
                </a:cubicBezTo>
                <a:cubicBezTo>
                  <a:pt x="871676" y="682147"/>
                  <a:pt x="726220" y="703545"/>
                  <a:pt x="584351" y="680626"/>
                </a:cubicBezTo>
                <a:cubicBezTo>
                  <a:pt x="442482" y="657707"/>
                  <a:pt x="269225" y="675219"/>
                  <a:pt x="113440" y="680626"/>
                </a:cubicBezTo>
                <a:cubicBezTo>
                  <a:pt x="55763" y="691085"/>
                  <a:pt x="1783" y="629908"/>
                  <a:pt x="0" y="567186"/>
                </a:cubicBezTo>
                <a:cubicBezTo>
                  <a:pt x="9531" y="375687"/>
                  <a:pt x="20647" y="236794"/>
                  <a:pt x="0" y="11344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380466531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OTel</a:t>
            </a:r>
            <a:r>
              <a:rPr lang="en-US" dirty="0"/>
              <a:t> Collector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0B2F5D6-CDAA-590C-1EBC-BDA43D3BE416}"/>
              </a:ext>
            </a:extLst>
          </p:cNvPr>
          <p:cNvSpPr/>
          <p:nvPr/>
        </p:nvSpPr>
        <p:spPr>
          <a:xfrm>
            <a:off x="9095390" y="3341699"/>
            <a:ext cx="1639614" cy="680626"/>
          </a:xfrm>
          <a:custGeom>
            <a:avLst/>
            <a:gdLst>
              <a:gd name="connsiteX0" fmla="*/ 0 w 1639614"/>
              <a:gd name="connsiteY0" fmla="*/ 113440 h 680626"/>
              <a:gd name="connsiteX1" fmla="*/ 113440 w 1639614"/>
              <a:gd name="connsiteY1" fmla="*/ 0 h 680626"/>
              <a:gd name="connsiteX2" fmla="*/ 556097 w 1639614"/>
              <a:gd name="connsiteY2" fmla="*/ 0 h 680626"/>
              <a:gd name="connsiteX3" fmla="*/ 998753 w 1639614"/>
              <a:gd name="connsiteY3" fmla="*/ 0 h 680626"/>
              <a:gd name="connsiteX4" fmla="*/ 1526174 w 1639614"/>
              <a:gd name="connsiteY4" fmla="*/ 0 h 680626"/>
              <a:gd name="connsiteX5" fmla="*/ 1639614 w 1639614"/>
              <a:gd name="connsiteY5" fmla="*/ 113440 h 680626"/>
              <a:gd name="connsiteX6" fmla="*/ 1639614 w 1639614"/>
              <a:gd name="connsiteY6" fmla="*/ 567186 h 680626"/>
              <a:gd name="connsiteX7" fmla="*/ 1526174 w 1639614"/>
              <a:gd name="connsiteY7" fmla="*/ 680626 h 680626"/>
              <a:gd name="connsiteX8" fmla="*/ 1041135 w 1639614"/>
              <a:gd name="connsiteY8" fmla="*/ 680626 h 680626"/>
              <a:gd name="connsiteX9" fmla="*/ 556097 w 1639614"/>
              <a:gd name="connsiteY9" fmla="*/ 680626 h 680626"/>
              <a:gd name="connsiteX10" fmla="*/ 113440 w 1639614"/>
              <a:gd name="connsiteY10" fmla="*/ 680626 h 680626"/>
              <a:gd name="connsiteX11" fmla="*/ 0 w 1639614"/>
              <a:gd name="connsiteY11" fmla="*/ 567186 h 680626"/>
              <a:gd name="connsiteX12" fmla="*/ 0 w 1639614"/>
              <a:gd name="connsiteY12" fmla="*/ 113440 h 680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39614" h="680626" fill="none" extrusionOk="0">
                <a:moveTo>
                  <a:pt x="0" y="113440"/>
                </a:moveTo>
                <a:cubicBezTo>
                  <a:pt x="4995" y="53181"/>
                  <a:pt x="42437" y="119"/>
                  <a:pt x="113440" y="0"/>
                </a:cubicBezTo>
                <a:cubicBezTo>
                  <a:pt x="290111" y="6916"/>
                  <a:pt x="399314" y="-13788"/>
                  <a:pt x="556097" y="0"/>
                </a:cubicBezTo>
                <a:cubicBezTo>
                  <a:pt x="712880" y="13788"/>
                  <a:pt x="791856" y="-1492"/>
                  <a:pt x="998753" y="0"/>
                </a:cubicBezTo>
                <a:cubicBezTo>
                  <a:pt x="1205650" y="1492"/>
                  <a:pt x="1264330" y="-4646"/>
                  <a:pt x="1526174" y="0"/>
                </a:cubicBezTo>
                <a:cubicBezTo>
                  <a:pt x="1587249" y="6832"/>
                  <a:pt x="1631598" y="48463"/>
                  <a:pt x="1639614" y="113440"/>
                </a:cubicBezTo>
                <a:cubicBezTo>
                  <a:pt x="1624797" y="266851"/>
                  <a:pt x="1661775" y="449376"/>
                  <a:pt x="1639614" y="567186"/>
                </a:cubicBezTo>
                <a:cubicBezTo>
                  <a:pt x="1636897" y="641765"/>
                  <a:pt x="1595456" y="683667"/>
                  <a:pt x="1526174" y="680626"/>
                </a:cubicBezTo>
                <a:cubicBezTo>
                  <a:pt x="1317721" y="666721"/>
                  <a:pt x="1175787" y="663909"/>
                  <a:pt x="1041135" y="680626"/>
                </a:cubicBezTo>
                <a:cubicBezTo>
                  <a:pt x="906483" y="697343"/>
                  <a:pt x="746676" y="703571"/>
                  <a:pt x="556097" y="680626"/>
                </a:cubicBezTo>
                <a:cubicBezTo>
                  <a:pt x="365518" y="657681"/>
                  <a:pt x="266924" y="668137"/>
                  <a:pt x="113440" y="680626"/>
                </a:cubicBezTo>
                <a:cubicBezTo>
                  <a:pt x="48228" y="678938"/>
                  <a:pt x="-7728" y="638891"/>
                  <a:pt x="0" y="567186"/>
                </a:cubicBezTo>
                <a:cubicBezTo>
                  <a:pt x="5724" y="359703"/>
                  <a:pt x="5225" y="255425"/>
                  <a:pt x="0" y="113440"/>
                </a:cubicBezTo>
                <a:close/>
              </a:path>
              <a:path w="1639614" h="680626" stroke="0" extrusionOk="0">
                <a:moveTo>
                  <a:pt x="0" y="113440"/>
                </a:moveTo>
                <a:cubicBezTo>
                  <a:pt x="-9827" y="53249"/>
                  <a:pt x="44668" y="-1421"/>
                  <a:pt x="113440" y="0"/>
                </a:cubicBezTo>
                <a:cubicBezTo>
                  <a:pt x="300094" y="-5838"/>
                  <a:pt x="439570" y="-22470"/>
                  <a:pt x="584351" y="0"/>
                </a:cubicBezTo>
                <a:cubicBezTo>
                  <a:pt x="729132" y="22470"/>
                  <a:pt x="821040" y="11188"/>
                  <a:pt x="1012881" y="0"/>
                </a:cubicBezTo>
                <a:cubicBezTo>
                  <a:pt x="1204722" y="-11188"/>
                  <a:pt x="1351019" y="15284"/>
                  <a:pt x="1526174" y="0"/>
                </a:cubicBezTo>
                <a:cubicBezTo>
                  <a:pt x="1582738" y="1101"/>
                  <a:pt x="1633279" y="60063"/>
                  <a:pt x="1639614" y="113440"/>
                </a:cubicBezTo>
                <a:cubicBezTo>
                  <a:pt x="1618913" y="295488"/>
                  <a:pt x="1661919" y="441109"/>
                  <a:pt x="1639614" y="567186"/>
                </a:cubicBezTo>
                <a:cubicBezTo>
                  <a:pt x="1642234" y="619849"/>
                  <a:pt x="1589436" y="686551"/>
                  <a:pt x="1526174" y="680626"/>
                </a:cubicBezTo>
                <a:cubicBezTo>
                  <a:pt x="1327715" y="663205"/>
                  <a:pt x="1229121" y="669122"/>
                  <a:pt x="1069390" y="680626"/>
                </a:cubicBezTo>
                <a:cubicBezTo>
                  <a:pt x="909659" y="692130"/>
                  <a:pt x="816121" y="671531"/>
                  <a:pt x="584351" y="680626"/>
                </a:cubicBezTo>
                <a:cubicBezTo>
                  <a:pt x="352581" y="689721"/>
                  <a:pt x="283103" y="679404"/>
                  <a:pt x="113440" y="680626"/>
                </a:cubicBezTo>
                <a:cubicBezTo>
                  <a:pt x="44470" y="682384"/>
                  <a:pt x="-4182" y="633371"/>
                  <a:pt x="0" y="567186"/>
                </a:cubicBezTo>
                <a:cubicBezTo>
                  <a:pt x="-15893" y="413607"/>
                  <a:pt x="12754" y="227201"/>
                  <a:pt x="0" y="11344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4051610933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Jaeger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8F509BC-CB52-7DC2-38CA-639EBCBB8C61}"/>
              </a:ext>
            </a:extLst>
          </p:cNvPr>
          <p:cNvCxnSpPr>
            <a:stCxn id="19" idx="3"/>
            <a:endCxn id="43" idx="1"/>
          </p:cNvCxnSpPr>
          <p:nvPr/>
        </p:nvCxnSpPr>
        <p:spPr>
          <a:xfrm>
            <a:off x="7637078" y="3130137"/>
            <a:ext cx="1458312" cy="551875"/>
          </a:xfrm>
          <a:prstGeom prst="straightConnector1">
            <a:avLst/>
          </a:prstGeom>
          <a:ln w="127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D8B92173-1B92-A345-916E-248F09E89421}"/>
              </a:ext>
            </a:extLst>
          </p:cNvPr>
          <p:cNvSpPr/>
          <p:nvPr/>
        </p:nvSpPr>
        <p:spPr>
          <a:xfrm>
            <a:off x="9095390" y="4877922"/>
            <a:ext cx="1639614" cy="680626"/>
          </a:xfrm>
          <a:custGeom>
            <a:avLst/>
            <a:gdLst>
              <a:gd name="connsiteX0" fmla="*/ 0 w 1639614"/>
              <a:gd name="connsiteY0" fmla="*/ 113440 h 680626"/>
              <a:gd name="connsiteX1" fmla="*/ 113440 w 1639614"/>
              <a:gd name="connsiteY1" fmla="*/ 0 h 680626"/>
              <a:gd name="connsiteX2" fmla="*/ 612606 w 1639614"/>
              <a:gd name="connsiteY2" fmla="*/ 0 h 680626"/>
              <a:gd name="connsiteX3" fmla="*/ 1041135 w 1639614"/>
              <a:gd name="connsiteY3" fmla="*/ 0 h 680626"/>
              <a:gd name="connsiteX4" fmla="*/ 1526174 w 1639614"/>
              <a:gd name="connsiteY4" fmla="*/ 0 h 680626"/>
              <a:gd name="connsiteX5" fmla="*/ 1639614 w 1639614"/>
              <a:gd name="connsiteY5" fmla="*/ 113440 h 680626"/>
              <a:gd name="connsiteX6" fmla="*/ 1639614 w 1639614"/>
              <a:gd name="connsiteY6" fmla="*/ 567186 h 680626"/>
              <a:gd name="connsiteX7" fmla="*/ 1526174 w 1639614"/>
              <a:gd name="connsiteY7" fmla="*/ 680626 h 680626"/>
              <a:gd name="connsiteX8" fmla="*/ 1027008 w 1639614"/>
              <a:gd name="connsiteY8" fmla="*/ 680626 h 680626"/>
              <a:gd name="connsiteX9" fmla="*/ 527842 w 1639614"/>
              <a:gd name="connsiteY9" fmla="*/ 680626 h 680626"/>
              <a:gd name="connsiteX10" fmla="*/ 113440 w 1639614"/>
              <a:gd name="connsiteY10" fmla="*/ 680626 h 680626"/>
              <a:gd name="connsiteX11" fmla="*/ 0 w 1639614"/>
              <a:gd name="connsiteY11" fmla="*/ 567186 h 680626"/>
              <a:gd name="connsiteX12" fmla="*/ 0 w 1639614"/>
              <a:gd name="connsiteY12" fmla="*/ 113440 h 680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39614" h="680626" fill="none" extrusionOk="0">
                <a:moveTo>
                  <a:pt x="0" y="113440"/>
                </a:moveTo>
                <a:cubicBezTo>
                  <a:pt x="-6579" y="53075"/>
                  <a:pt x="38049" y="6380"/>
                  <a:pt x="113440" y="0"/>
                </a:cubicBezTo>
                <a:cubicBezTo>
                  <a:pt x="216491" y="-20051"/>
                  <a:pt x="446213" y="-2335"/>
                  <a:pt x="612606" y="0"/>
                </a:cubicBezTo>
                <a:cubicBezTo>
                  <a:pt x="778999" y="2335"/>
                  <a:pt x="900509" y="-7000"/>
                  <a:pt x="1041135" y="0"/>
                </a:cubicBezTo>
                <a:cubicBezTo>
                  <a:pt x="1181761" y="7000"/>
                  <a:pt x="1415314" y="-21891"/>
                  <a:pt x="1526174" y="0"/>
                </a:cubicBezTo>
                <a:cubicBezTo>
                  <a:pt x="1599221" y="-5934"/>
                  <a:pt x="1635692" y="52972"/>
                  <a:pt x="1639614" y="113440"/>
                </a:cubicBezTo>
                <a:cubicBezTo>
                  <a:pt x="1626255" y="246778"/>
                  <a:pt x="1641640" y="383976"/>
                  <a:pt x="1639614" y="567186"/>
                </a:cubicBezTo>
                <a:cubicBezTo>
                  <a:pt x="1642572" y="630629"/>
                  <a:pt x="1583958" y="680534"/>
                  <a:pt x="1526174" y="680626"/>
                </a:cubicBezTo>
                <a:cubicBezTo>
                  <a:pt x="1350127" y="676248"/>
                  <a:pt x="1272659" y="676052"/>
                  <a:pt x="1027008" y="680626"/>
                </a:cubicBezTo>
                <a:cubicBezTo>
                  <a:pt x="781357" y="685200"/>
                  <a:pt x="752225" y="687262"/>
                  <a:pt x="527842" y="680626"/>
                </a:cubicBezTo>
                <a:cubicBezTo>
                  <a:pt x="303459" y="673990"/>
                  <a:pt x="228885" y="677182"/>
                  <a:pt x="113440" y="680626"/>
                </a:cubicBezTo>
                <a:cubicBezTo>
                  <a:pt x="43705" y="673182"/>
                  <a:pt x="-5595" y="636835"/>
                  <a:pt x="0" y="567186"/>
                </a:cubicBezTo>
                <a:cubicBezTo>
                  <a:pt x="-19563" y="363957"/>
                  <a:pt x="-22461" y="312196"/>
                  <a:pt x="0" y="113440"/>
                </a:cubicBezTo>
                <a:close/>
              </a:path>
              <a:path w="1639614" h="680626" stroke="0" extrusionOk="0">
                <a:moveTo>
                  <a:pt x="0" y="113440"/>
                </a:moveTo>
                <a:cubicBezTo>
                  <a:pt x="-9413" y="60841"/>
                  <a:pt x="53183" y="6485"/>
                  <a:pt x="113440" y="0"/>
                </a:cubicBezTo>
                <a:cubicBezTo>
                  <a:pt x="282923" y="11995"/>
                  <a:pt x="431752" y="-19949"/>
                  <a:pt x="584351" y="0"/>
                </a:cubicBezTo>
                <a:cubicBezTo>
                  <a:pt x="736950" y="19949"/>
                  <a:pt x="941830" y="3807"/>
                  <a:pt x="1041135" y="0"/>
                </a:cubicBezTo>
                <a:cubicBezTo>
                  <a:pt x="1140440" y="-3807"/>
                  <a:pt x="1332758" y="-7745"/>
                  <a:pt x="1526174" y="0"/>
                </a:cubicBezTo>
                <a:cubicBezTo>
                  <a:pt x="1595106" y="3120"/>
                  <a:pt x="1648328" y="62188"/>
                  <a:pt x="1639614" y="113440"/>
                </a:cubicBezTo>
                <a:cubicBezTo>
                  <a:pt x="1637926" y="272057"/>
                  <a:pt x="1642850" y="434360"/>
                  <a:pt x="1639614" y="567186"/>
                </a:cubicBezTo>
                <a:cubicBezTo>
                  <a:pt x="1651806" y="638331"/>
                  <a:pt x="1584206" y="680564"/>
                  <a:pt x="1526174" y="680626"/>
                </a:cubicBezTo>
                <a:cubicBezTo>
                  <a:pt x="1398186" y="691025"/>
                  <a:pt x="1207906" y="693568"/>
                  <a:pt x="1055263" y="680626"/>
                </a:cubicBezTo>
                <a:cubicBezTo>
                  <a:pt x="902620" y="667684"/>
                  <a:pt x="731903" y="662885"/>
                  <a:pt x="598479" y="680626"/>
                </a:cubicBezTo>
                <a:cubicBezTo>
                  <a:pt x="465055" y="698367"/>
                  <a:pt x="222585" y="664005"/>
                  <a:pt x="113440" y="680626"/>
                </a:cubicBezTo>
                <a:cubicBezTo>
                  <a:pt x="64216" y="675684"/>
                  <a:pt x="2001" y="629347"/>
                  <a:pt x="0" y="567186"/>
                </a:cubicBezTo>
                <a:cubicBezTo>
                  <a:pt x="13608" y="354570"/>
                  <a:pt x="14564" y="292923"/>
                  <a:pt x="0" y="11344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1489065176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Prometheus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32F3EC3-9F93-C331-3B58-81789D60A284}"/>
              </a:ext>
            </a:extLst>
          </p:cNvPr>
          <p:cNvGrpSpPr/>
          <p:nvPr/>
        </p:nvGrpSpPr>
        <p:grpSpPr>
          <a:xfrm>
            <a:off x="7673231" y="5127583"/>
            <a:ext cx="391510" cy="181304"/>
            <a:chOff x="800100" y="1663262"/>
            <a:chExt cx="391510" cy="181304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DC79AA5-89D2-BF1B-0137-CFE49EB24CEF}"/>
                </a:ext>
              </a:extLst>
            </p:cNvPr>
            <p:cNvSpPr/>
            <p:nvPr/>
          </p:nvSpPr>
          <p:spPr>
            <a:xfrm>
              <a:off x="1024759" y="1663262"/>
              <a:ext cx="166851" cy="181304"/>
            </a:xfrm>
            <a:prstGeom prst="ellipse">
              <a:avLst/>
            </a:prstGeom>
            <a:ln>
              <a:solidFill>
                <a:srgbClr val="502BD3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2F406B9-2173-CEBC-773A-8AC8AAAA824C}"/>
                </a:ext>
              </a:extLst>
            </p:cNvPr>
            <p:cNvCxnSpPr>
              <a:cxnSpLocks/>
              <a:endCxn id="69" idx="2"/>
            </p:cNvCxnSpPr>
            <p:nvPr/>
          </p:nvCxnSpPr>
          <p:spPr>
            <a:xfrm>
              <a:off x="800100" y="1753914"/>
              <a:ext cx="224659" cy="0"/>
            </a:xfrm>
            <a:prstGeom prst="line">
              <a:avLst/>
            </a:prstGeom>
            <a:ln w="19050">
              <a:solidFill>
                <a:srgbClr val="502BD3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9C1B967-0FA9-D0F7-8B6B-A752BEA91FA0}"/>
              </a:ext>
            </a:extLst>
          </p:cNvPr>
          <p:cNvCxnSpPr>
            <a:cxnSpLocks/>
            <a:stCxn id="67" idx="1"/>
          </p:cNvCxnSpPr>
          <p:nvPr/>
        </p:nvCxnSpPr>
        <p:spPr>
          <a:xfrm flipH="1">
            <a:off x="8064741" y="5218235"/>
            <a:ext cx="1030649" cy="0"/>
          </a:xfrm>
          <a:prstGeom prst="straightConnector1">
            <a:avLst/>
          </a:prstGeom>
          <a:ln w="12700">
            <a:solidFill>
              <a:srgbClr val="502BD3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F053C181-E279-BBBC-3CE8-60B5D0A0B991}"/>
              </a:ext>
            </a:extLst>
          </p:cNvPr>
          <p:cNvSpPr/>
          <p:nvPr/>
        </p:nvSpPr>
        <p:spPr>
          <a:xfrm>
            <a:off x="2622498" y="4937614"/>
            <a:ext cx="1601514" cy="512379"/>
          </a:xfrm>
          <a:custGeom>
            <a:avLst/>
            <a:gdLst>
              <a:gd name="connsiteX0" fmla="*/ 0 w 1601514"/>
              <a:gd name="connsiteY0" fmla="*/ 85398 h 512379"/>
              <a:gd name="connsiteX1" fmla="*/ 85398 w 1601514"/>
              <a:gd name="connsiteY1" fmla="*/ 0 h 512379"/>
              <a:gd name="connsiteX2" fmla="*/ 590918 w 1601514"/>
              <a:gd name="connsiteY2" fmla="*/ 0 h 512379"/>
              <a:gd name="connsiteX3" fmla="*/ 1096439 w 1601514"/>
              <a:gd name="connsiteY3" fmla="*/ 0 h 512379"/>
              <a:gd name="connsiteX4" fmla="*/ 1516116 w 1601514"/>
              <a:gd name="connsiteY4" fmla="*/ 0 h 512379"/>
              <a:gd name="connsiteX5" fmla="*/ 1601514 w 1601514"/>
              <a:gd name="connsiteY5" fmla="*/ 85398 h 512379"/>
              <a:gd name="connsiteX6" fmla="*/ 1601514 w 1601514"/>
              <a:gd name="connsiteY6" fmla="*/ 426981 h 512379"/>
              <a:gd name="connsiteX7" fmla="*/ 1516116 w 1601514"/>
              <a:gd name="connsiteY7" fmla="*/ 512379 h 512379"/>
              <a:gd name="connsiteX8" fmla="*/ 1024903 w 1601514"/>
              <a:gd name="connsiteY8" fmla="*/ 512379 h 512379"/>
              <a:gd name="connsiteX9" fmla="*/ 562304 w 1601514"/>
              <a:gd name="connsiteY9" fmla="*/ 512379 h 512379"/>
              <a:gd name="connsiteX10" fmla="*/ 85398 w 1601514"/>
              <a:gd name="connsiteY10" fmla="*/ 512379 h 512379"/>
              <a:gd name="connsiteX11" fmla="*/ 0 w 1601514"/>
              <a:gd name="connsiteY11" fmla="*/ 426981 h 512379"/>
              <a:gd name="connsiteX12" fmla="*/ 0 w 1601514"/>
              <a:gd name="connsiteY12" fmla="*/ 85398 h 512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01514" h="512379" fill="none" extrusionOk="0">
                <a:moveTo>
                  <a:pt x="0" y="85398"/>
                </a:moveTo>
                <a:cubicBezTo>
                  <a:pt x="4791" y="39263"/>
                  <a:pt x="46576" y="4317"/>
                  <a:pt x="85398" y="0"/>
                </a:cubicBezTo>
                <a:cubicBezTo>
                  <a:pt x="305821" y="11023"/>
                  <a:pt x="468371" y="-21755"/>
                  <a:pt x="590918" y="0"/>
                </a:cubicBezTo>
                <a:cubicBezTo>
                  <a:pt x="713465" y="21755"/>
                  <a:pt x="912109" y="-5751"/>
                  <a:pt x="1096439" y="0"/>
                </a:cubicBezTo>
                <a:cubicBezTo>
                  <a:pt x="1280769" y="5751"/>
                  <a:pt x="1415503" y="19278"/>
                  <a:pt x="1516116" y="0"/>
                </a:cubicBezTo>
                <a:cubicBezTo>
                  <a:pt x="1569381" y="2513"/>
                  <a:pt x="1608925" y="33966"/>
                  <a:pt x="1601514" y="85398"/>
                </a:cubicBezTo>
                <a:cubicBezTo>
                  <a:pt x="1615157" y="227776"/>
                  <a:pt x="1584961" y="308991"/>
                  <a:pt x="1601514" y="426981"/>
                </a:cubicBezTo>
                <a:cubicBezTo>
                  <a:pt x="1595561" y="479505"/>
                  <a:pt x="1573010" y="513090"/>
                  <a:pt x="1516116" y="512379"/>
                </a:cubicBezTo>
                <a:cubicBezTo>
                  <a:pt x="1303441" y="509407"/>
                  <a:pt x="1216749" y="536563"/>
                  <a:pt x="1024903" y="512379"/>
                </a:cubicBezTo>
                <a:cubicBezTo>
                  <a:pt x="833057" y="488195"/>
                  <a:pt x="782351" y="513298"/>
                  <a:pt x="562304" y="512379"/>
                </a:cubicBezTo>
                <a:cubicBezTo>
                  <a:pt x="342257" y="511460"/>
                  <a:pt x="232411" y="524487"/>
                  <a:pt x="85398" y="512379"/>
                </a:cubicBezTo>
                <a:cubicBezTo>
                  <a:pt x="35877" y="514395"/>
                  <a:pt x="-8498" y="477606"/>
                  <a:pt x="0" y="426981"/>
                </a:cubicBezTo>
                <a:cubicBezTo>
                  <a:pt x="-6572" y="322842"/>
                  <a:pt x="8733" y="176711"/>
                  <a:pt x="0" y="85398"/>
                </a:cubicBezTo>
                <a:close/>
              </a:path>
              <a:path w="1601514" h="512379" stroke="0" extrusionOk="0">
                <a:moveTo>
                  <a:pt x="0" y="85398"/>
                </a:moveTo>
                <a:cubicBezTo>
                  <a:pt x="5735" y="44240"/>
                  <a:pt x="44570" y="478"/>
                  <a:pt x="85398" y="0"/>
                </a:cubicBezTo>
                <a:cubicBezTo>
                  <a:pt x="269484" y="-10105"/>
                  <a:pt x="304303" y="-4801"/>
                  <a:pt x="519382" y="0"/>
                </a:cubicBezTo>
                <a:cubicBezTo>
                  <a:pt x="734461" y="4801"/>
                  <a:pt x="859714" y="19800"/>
                  <a:pt x="967674" y="0"/>
                </a:cubicBezTo>
                <a:cubicBezTo>
                  <a:pt x="1075634" y="-19800"/>
                  <a:pt x="1344488" y="-17267"/>
                  <a:pt x="1516116" y="0"/>
                </a:cubicBezTo>
                <a:cubicBezTo>
                  <a:pt x="1562579" y="-1710"/>
                  <a:pt x="1605323" y="42512"/>
                  <a:pt x="1601514" y="85398"/>
                </a:cubicBezTo>
                <a:cubicBezTo>
                  <a:pt x="1613436" y="222737"/>
                  <a:pt x="1607323" y="263536"/>
                  <a:pt x="1601514" y="426981"/>
                </a:cubicBezTo>
                <a:cubicBezTo>
                  <a:pt x="1604066" y="475000"/>
                  <a:pt x="1566955" y="515687"/>
                  <a:pt x="1516116" y="512379"/>
                </a:cubicBezTo>
                <a:cubicBezTo>
                  <a:pt x="1363255" y="531902"/>
                  <a:pt x="1191496" y="505681"/>
                  <a:pt x="1067824" y="512379"/>
                </a:cubicBezTo>
                <a:cubicBezTo>
                  <a:pt x="944152" y="519077"/>
                  <a:pt x="827408" y="525609"/>
                  <a:pt x="619533" y="512379"/>
                </a:cubicBezTo>
                <a:cubicBezTo>
                  <a:pt x="411658" y="499149"/>
                  <a:pt x="199900" y="495796"/>
                  <a:pt x="85398" y="512379"/>
                </a:cubicBezTo>
                <a:cubicBezTo>
                  <a:pt x="44233" y="510070"/>
                  <a:pt x="5330" y="476105"/>
                  <a:pt x="0" y="426981"/>
                </a:cubicBezTo>
                <a:cubicBezTo>
                  <a:pt x="1924" y="324630"/>
                  <a:pt x="-5448" y="167662"/>
                  <a:pt x="0" y="85398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4000231590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Instrumentation Libraries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8E150DCE-168F-0AAA-F593-C1BC6EC57C7C}"/>
              </a:ext>
            </a:extLst>
          </p:cNvPr>
          <p:cNvCxnSpPr>
            <a:cxnSpLocks/>
            <a:stCxn id="75" idx="0"/>
          </p:cNvCxnSpPr>
          <p:nvPr/>
        </p:nvCxnSpPr>
        <p:spPr>
          <a:xfrm flipV="1">
            <a:off x="3423255" y="3452345"/>
            <a:ext cx="1275678" cy="1485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8DF49512-6542-5094-D9EB-17B4AEE84FF6}"/>
              </a:ext>
            </a:extLst>
          </p:cNvPr>
          <p:cNvSpPr txBox="1"/>
          <p:nvPr/>
        </p:nvSpPr>
        <p:spPr>
          <a:xfrm>
            <a:off x="6391810" y="1521321"/>
            <a:ext cx="1426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 Process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EE16019-551C-C0F3-A7CF-8EAC4105F139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5508735" y="2481663"/>
            <a:ext cx="533071" cy="697413"/>
          </a:xfrm>
          <a:prstGeom prst="straightConnector1">
            <a:avLst/>
          </a:prstGeom>
          <a:ln w="12700">
            <a:solidFill>
              <a:srgbClr val="502BD3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08F66C9-92C5-7117-F186-00B2C9207430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5508735" y="3122476"/>
            <a:ext cx="533071" cy="56600"/>
          </a:xfrm>
          <a:prstGeom prst="straightConnector1">
            <a:avLst/>
          </a:prstGeom>
          <a:ln w="12700">
            <a:solidFill>
              <a:srgbClr val="502BD3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A0DC504-FC91-0558-8268-A3A9A57B1735}"/>
              </a:ext>
            </a:extLst>
          </p:cNvPr>
          <p:cNvCxnSpPr>
            <a:cxnSpLocks/>
          </p:cNvCxnSpPr>
          <p:nvPr/>
        </p:nvCxnSpPr>
        <p:spPr>
          <a:xfrm flipV="1">
            <a:off x="10742583" y="2590800"/>
            <a:ext cx="406063" cy="2968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C78309F-E322-5E78-2AAF-A34CBB6F6423}"/>
              </a:ext>
            </a:extLst>
          </p:cNvPr>
          <p:cNvCxnSpPr>
            <a:cxnSpLocks/>
          </p:cNvCxnSpPr>
          <p:nvPr/>
        </p:nvCxnSpPr>
        <p:spPr>
          <a:xfrm>
            <a:off x="10742583" y="2887620"/>
            <a:ext cx="48226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6B24B47-6A8D-3E2A-C27D-A2EBE0421E34}"/>
              </a:ext>
            </a:extLst>
          </p:cNvPr>
          <p:cNvCxnSpPr>
            <a:cxnSpLocks/>
          </p:cNvCxnSpPr>
          <p:nvPr/>
        </p:nvCxnSpPr>
        <p:spPr>
          <a:xfrm>
            <a:off x="10742583" y="2890092"/>
            <a:ext cx="406063" cy="2606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66F0664-40FA-DB4A-2FDA-D43BF19A6C65}"/>
              </a:ext>
            </a:extLst>
          </p:cNvPr>
          <p:cNvCxnSpPr>
            <a:cxnSpLocks/>
            <a:stCxn id="10" idx="3"/>
            <a:endCxn id="20" idx="1"/>
          </p:cNvCxnSpPr>
          <p:nvPr/>
        </p:nvCxnSpPr>
        <p:spPr>
          <a:xfrm>
            <a:off x="5508735" y="3179076"/>
            <a:ext cx="598534" cy="2039159"/>
          </a:xfrm>
          <a:prstGeom prst="straightConnector1">
            <a:avLst/>
          </a:prstGeom>
          <a:ln w="12700">
            <a:solidFill>
              <a:srgbClr val="502BD3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A1F1ACE-D0D8-1824-E2EE-1CB19959FF83}"/>
              </a:ext>
            </a:extLst>
          </p:cNvPr>
          <p:cNvSpPr/>
          <p:nvPr/>
        </p:nvSpPr>
        <p:spPr>
          <a:xfrm>
            <a:off x="9102969" y="4096125"/>
            <a:ext cx="1639614" cy="680626"/>
          </a:xfrm>
          <a:custGeom>
            <a:avLst/>
            <a:gdLst>
              <a:gd name="connsiteX0" fmla="*/ 0 w 1639614"/>
              <a:gd name="connsiteY0" fmla="*/ 113440 h 680626"/>
              <a:gd name="connsiteX1" fmla="*/ 113440 w 1639614"/>
              <a:gd name="connsiteY1" fmla="*/ 0 h 680626"/>
              <a:gd name="connsiteX2" fmla="*/ 556097 w 1639614"/>
              <a:gd name="connsiteY2" fmla="*/ 0 h 680626"/>
              <a:gd name="connsiteX3" fmla="*/ 998753 w 1639614"/>
              <a:gd name="connsiteY3" fmla="*/ 0 h 680626"/>
              <a:gd name="connsiteX4" fmla="*/ 1526174 w 1639614"/>
              <a:gd name="connsiteY4" fmla="*/ 0 h 680626"/>
              <a:gd name="connsiteX5" fmla="*/ 1639614 w 1639614"/>
              <a:gd name="connsiteY5" fmla="*/ 113440 h 680626"/>
              <a:gd name="connsiteX6" fmla="*/ 1639614 w 1639614"/>
              <a:gd name="connsiteY6" fmla="*/ 567186 h 680626"/>
              <a:gd name="connsiteX7" fmla="*/ 1526174 w 1639614"/>
              <a:gd name="connsiteY7" fmla="*/ 680626 h 680626"/>
              <a:gd name="connsiteX8" fmla="*/ 1041135 w 1639614"/>
              <a:gd name="connsiteY8" fmla="*/ 680626 h 680626"/>
              <a:gd name="connsiteX9" fmla="*/ 556097 w 1639614"/>
              <a:gd name="connsiteY9" fmla="*/ 680626 h 680626"/>
              <a:gd name="connsiteX10" fmla="*/ 113440 w 1639614"/>
              <a:gd name="connsiteY10" fmla="*/ 680626 h 680626"/>
              <a:gd name="connsiteX11" fmla="*/ 0 w 1639614"/>
              <a:gd name="connsiteY11" fmla="*/ 567186 h 680626"/>
              <a:gd name="connsiteX12" fmla="*/ 0 w 1639614"/>
              <a:gd name="connsiteY12" fmla="*/ 113440 h 680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39614" h="680626" fill="none" extrusionOk="0">
                <a:moveTo>
                  <a:pt x="0" y="113440"/>
                </a:moveTo>
                <a:cubicBezTo>
                  <a:pt x="4995" y="53181"/>
                  <a:pt x="42437" y="119"/>
                  <a:pt x="113440" y="0"/>
                </a:cubicBezTo>
                <a:cubicBezTo>
                  <a:pt x="290111" y="6916"/>
                  <a:pt x="399314" y="-13788"/>
                  <a:pt x="556097" y="0"/>
                </a:cubicBezTo>
                <a:cubicBezTo>
                  <a:pt x="712880" y="13788"/>
                  <a:pt x="791856" y="-1492"/>
                  <a:pt x="998753" y="0"/>
                </a:cubicBezTo>
                <a:cubicBezTo>
                  <a:pt x="1205650" y="1492"/>
                  <a:pt x="1264330" y="-4646"/>
                  <a:pt x="1526174" y="0"/>
                </a:cubicBezTo>
                <a:cubicBezTo>
                  <a:pt x="1587249" y="6832"/>
                  <a:pt x="1631598" y="48463"/>
                  <a:pt x="1639614" y="113440"/>
                </a:cubicBezTo>
                <a:cubicBezTo>
                  <a:pt x="1624797" y="266851"/>
                  <a:pt x="1661775" y="449376"/>
                  <a:pt x="1639614" y="567186"/>
                </a:cubicBezTo>
                <a:cubicBezTo>
                  <a:pt x="1636897" y="641765"/>
                  <a:pt x="1595456" y="683667"/>
                  <a:pt x="1526174" y="680626"/>
                </a:cubicBezTo>
                <a:cubicBezTo>
                  <a:pt x="1317721" y="666721"/>
                  <a:pt x="1175787" y="663909"/>
                  <a:pt x="1041135" y="680626"/>
                </a:cubicBezTo>
                <a:cubicBezTo>
                  <a:pt x="906483" y="697343"/>
                  <a:pt x="746676" y="703571"/>
                  <a:pt x="556097" y="680626"/>
                </a:cubicBezTo>
                <a:cubicBezTo>
                  <a:pt x="365518" y="657681"/>
                  <a:pt x="266924" y="668137"/>
                  <a:pt x="113440" y="680626"/>
                </a:cubicBezTo>
                <a:cubicBezTo>
                  <a:pt x="48228" y="678938"/>
                  <a:pt x="-7728" y="638891"/>
                  <a:pt x="0" y="567186"/>
                </a:cubicBezTo>
                <a:cubicBezTo>
                  <a:pt x="5724" y="359703"/>
                  <a:pt x="5225" y="255425"/>
                  <a:pt x="0" y="113440"/>
                </a:cubicBezTo>
                <a:close/>
              </a:path>
              <a:path w="1639614" h="680626" stroke="0" extrusionOk="0">
                <a:moveTo>
                  <a:pt x="0" y="113440"/>
                </a:moveTo>
                <a:cubicBezTo>
                  <a:pt x="-9827" y="53249"/>
                  <a:pt x="44668" y="-1421"/>
                  <a:pt x="113440" y="0"/>
                </a:cubicBezTo>
                <a:cubicBezTo>
                  <a:pt x="300094" y="-5838"/>
                  <a:pt x="439570" y="-22470"/>
                  <a:pt x="584351" y="0"/>
                </a:cubicBezTo>
                <a:cubicBezTo>
                  <a:pt x="729132" y="22470"/>
                  <a:pt x="821040" y="11188"/>
                  <a:pt x="1012881" y="0"/>
                </a:cubicBezTo>
                <a:cubicBezTo>
                  <a:pt x="1204722" y="-11188"/>
                  <a:pt x="1351019" y="15284"/>
                  <a:pt x="1526174" y="0"/>
                </a:cubicBezTo>
                <a:cubicBezTo>
                  <a:pt x="1582738" y="1101"/>
                  <a:pt x="1633279" y="60063"/>
                  <a:pt x="1639614" y="113440"/>
                </a:cubicBezTo>
                <a:cubicBezTo>
                  <a:pt x="1618913" y="295488"/>
                  <a:pt x="1661919" y="441109"/>
                  <a:pt x="1639614" y="567186"/>
                </a:cubicBezTo>
                <a:cubicBezTo>
                  <a:pt x="1642234" y="619849"/>
                  <a:pt x="1589436" y="686551"/>
                  <a:pt x="1526174" y="680626"/>
                </a:cubicBezTo>
                <a:cubicBezTo>
                  <a:pt x="1327715" y="663205"/>
                  <a:pt x="1229121" y="669122"/>
                  <a:pt x="1069390" y="680626"/>
                </a:cubicBezTo>
                <a:cubicBezTo>
                  <a:pt x="909659" y="692130"/>
                  <a:pt x="816121" y="671531"/>
                  <a:pt x="584351" y="680626"/>
                </a:cubicBezTo>
                <a:cubicBezTo>
                  <a:pt x="352581" y="689721"/>
                  <a:pt x="283103" y="679404"/>
                  <a:pt x="113440" y="680626"/>
                </a:cubicBezTo>
                <a:cubicBezTo>
                  <a:pt x="44470" y="682384"/>
                  <a:pt x="-4182" y="633371"/>
                  <a:pt x="0" y="567186"/>
                </a:cubicBezTo>
                <a:cubicBezTo>
                  <a:pt x="-15893" y="413607"/>
                  <a:pt x="12754" y="227201"/>
                  <a:pt x="0" y="113440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4051610933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Zipkin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3A6684CE-C2FD-0FF2-1CB2-C68AEFBCC0BC}"/>
              </a:ext>
            </a:extLst>
          </p:cNvPr>
          <p:cNvSpPr/>
          <p:nvPr/>
        </p:nvSpPr>
        <p:spPr>
          <a:xfrm>
            <a:off x="6069548" y="3694250"/>
            <a:ext cx="1574581" cy="571500"/>
          </a:xfrm>
          <a:custGeom>
            <a:avLst/>
            <a:gdLst>
              <a:gd name="connsiteX0" fmla="*/ 0 w 1574581"/>
              <a:gd name="connsiteY0" fmla="*/ 95252 h 571500"/>
              <a:gd name="connsiteX1" fmla="*/ 95252 w 1574581"/>
              <a:gd name="connsiteY1" fmla="*/ 0 h 571500"/>
              <a:gd name="connsiteX2" fmla="*/ 801131 w 1574581"/>
              <a:gd name="connsiteY2" fmla="*/ 0 h 571500"/>
              <a:gd name="connsiteX3" fmla="*/ 1479329 w 1574581"/>
              <a:gd name="connsiteY3" fmla="*/ 0 h 571500"/>
              <a:gd name="connsiteX4" fmla="*/ 1574581 w 1574581"/>
              <a:gd name="connsiteY4" fmla="*/ 95252 h 571500"/>
              <a:gd name="connsiteX5" fmla="*/ 1574581 w 1574581"/>
              <a:gd name="connsiteY5" fmla="*/ 476248 h 571500"/>
              <a:gd name="connsiteX6" fmla="*/ 1479329 w 1574581"/>
              <a:gd name="connsiteY6" fmla="*/ 571500 h 571500"/>
              <a:gd name="connsiteX7" fmla="*/ 801131 w 1574581"/>
              <a:gd name="connsiteY7" fmla="*/ 571500 h 571500"/>
              <a:gd name="connsiteX8" fmla="*/ 95252 w 1574581"/>
              <a:gd name="connsiteY8" fmla="*/ 571500 h 571500"/>
              <a:gd name="connsiteX9" fmla="*/ 0 w 1574581"/>
              <a:gd name="connsiteY9" fmla="*/ 476248 h 571500"/>
              <a:gd name="connsiteX10" fmla="*/ 0 w 1574581"/>
              <a:gd name="connsiteY10" fmla="*/ 95252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74581" h="571500" fill="none" extrusionOk="0">
                <a:moveTo>
                  <a:pt x="0" y="95252"/>
                </a:moveTo>
                <a:cubicBezTo>
                  <a:pt x="-1215" y="40794"/>
                  <a:pt x="52762" y="1108"/>
                  <a:pt x="95252" y="0"/>
                </a:cubicBezTo>
                <a:cubicBezTo>
                  <a:pt x="338450" y="-25055"/>
                  <a:pt x="605558" y="-4779"/>
                  <a:pt x="801131" y="0"/>
                </a:cubicBezTo>
                <a:cubicBezTo>
                  <a:pt x="996704" y="4779"/>
                  <a:pt x="1289754" y="14760"/>
                  <a:pt x="1479329" y="0"/>
                </a:cubicBezTo>
                <a:cubicBezTo>
                  <a:pt x="1537820" y="-5892"/>
                  <a:pt x="1565838" y="46037"/>
                  <a:pt x="1574581" y="95252"/>
                </a:cubicBezTo>
                <a:cubicBezTo>
                  <a:pt x="1571221" y="191544"/>
                  <a:pt x="1586900" y="287366"/>
                  <a:pt x="1574581" y="476248"/>
                </a:cubicBezTo>
                <a:cubicBezTo>
                  <a:pt x="1566833" y="525578"/>
                  <a:pt x="1521205" y="570000"/>
                  <a:pt x="1479329" y="571500"/>
                </a:cubicBezTo>
                <a:cubicBezTo>
                  <a:pt x="1167085" y="569562"/>
                  <a:pt x="1125162" y="567390"/>
                  <a:pt x="801131" y="571500"/>
                </a:cubicBezTo>
                <a:cubicBezTo>
                  <a:pt x="477100" y="575610"/>
                  <a:pt x="433001" y="604020"/>
                  <a:pt x="95252" y="571500"/>
                </a:cubicBezTo>
                <a:cubicBezTo>
                  <a:pt x="51996" y="562660"/>
                  <a:pt x="1291" y="529654"/>
                  <a:pt x="0" y="476248"/>
                </a:cubicBezTo>
                <a:cubicBezTo>
                  <a:pt x="-15009" y="378684"/>
                  <a:pt x="-17066" y="257171"/>
                  <a:pt x="0" y="95252"/>
                </a:cubicBezTo>
                <a:close/>
              </a:path>
              <a:path w="1574581" h="571500" stroke="0" extrusionOk="0">
                <a:moveTo>
                  <a:pt x="0" y="95252"/>
                </a:moveTo>
                <a:cubicBezTo>
                  <a:pt x="-5789" y="44760"/>
                  <a:pt x="45514" y="-3622"/>
                  <a:pt x="95252" y="0"/>
                </a:cubicBezTo>
                <a:cubicBezTo>
                  <a:pt x="284040" y="16193"/>
                  <a:pt x="613779" y="-17873"/>
                  <a:pt x="787291" y="0"/>
                </a:cubicBezTo>
                <a:cubicBezTo>
                  <a:pt x="960803" y="17873"/>
                  <a:pt x="1226274" y="22870"/>
                  <a:pt x="1479329" y="0"/>
                </a:cubicBezTo>
                <a:cubicBezTo>
                  <a:pt x="1543649" y="-3467"/>
                  <a:pt x="1577435" y="37054"/>
                  <a:pt x="1574581" y="95252"/>
                </a:cubicBezTo>
                <a:cubicBezTo>
                  <a:pt x="1557471" y="282787"/>
                  <a:pt x="1579748" y="350505"/>
                  <a:pt x="1574581" y="476248"/>
                </a:cubicBezTo>
                <a:cubicBezTo>
                  <a:pt x="1579696" y="529476"/>
                  <a:pt x="1533753" y="565382"/>
                  <a:pt x="1479329" y="571500"/>
                </a:cubicBezTo>
                <a:cubicBezTo>
                  <a:pt x="1209576" y="603707"/>
                  <a:pt x="1013340" y="567775"/>
                  <a:pt x="759609" y="571500"/>
                </a:cubicBezTo>
                <a:cubicBezTo>
                  <a:pt x="505878" y="575225"/>
                  <a:pt x="242183" y="547359"/>
                  <a:pt x="95252" y="571500"/>
                </a:cubicBezTo>
                <a:cubicBezTo>
                  <a:pt x="47285" y="576245"/>
                  <a:pt x="-3494" y="538538"/>
                  <a:pt x="0" y="476248"/>
                </a:cubicBezTo>
                <a:cubicBezTo>
                  <a:pt x="817" y="286104"/>
                  <a:pt x="-7674" y="245243"/>
                  <a:pt x="0" y="95252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4249709036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Zipkin</a:t>
            </a:r>
            <a:r>
              <a:rPr lang="en-US" dirty="0"/>
              <a:t> Exporter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9D8E839-C41F-32DF-D7DD-9B87193E6329}"/>
              </a:ext>
            </a:extLst>
          </p:cNvPr>
          <p:cNvCxnSpPr>
            <a:cxnSpLocks/>
            <a:stCxn id="10" idx="3"/>
            <a:endCxn id="28" idx="1"/>
          </p:cNvCxnSpPr>
          <p:nvPr/>
        </p:nvCxnSpPr>
        <p:spPr>
          <a:xfrm>
            <a:off x="5508735" y="3179076"/>
            <a:ext cx="560813" cy="800924"/>
          </a:xfrm>
          <a:prstGeom prst="straightConnector1">
            <a:avLst/>
          </a:prstGeom>
          <a:ln w="12700">
            <a:solidFill>
              <a:srgbClr val="502BD3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730F7DE-702B-5DDA-6454-65EBA50FDBB9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7645948" y="3967304"/>
            <a:ext cx="1457021" cy="469134"/>
          </a:xfrm>
          <a:prstGeom prst="straightConnector1">
            <a:avLst/>
          </a:prstGeom>
          <a:ln w="12700">
            <a:solidFill>
              <a:srgbClr val="502BD3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10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Adding </a:t>
            </a:r>
            <a:r>
              <a:rPr lang="en-US" dirty="0" err="1"/>
              <a:t>OpenTelemetry</a:t>
            </a:r>
            <a:r>
              <a:rPr lang="en-US" dirty="0"/>
              <a:t> to a .NET Project</a:t>
            </a:r>
          </a:p>
          <a:p>
            <a:r>
              <a:rPr lang="en-US" dirty="0"/>
              <a:t>Exploring telemetry using Aspire Dashboard</a:t>
            </a:r>
          </a:p>
        </p:txBody>
      </p:sp>
    </p:spTree>
    <p:extLst>
      <p:ext uri="{BB962C8B-B14F-4D97-AF65-F5344CB8AC3E}">
        <p14:creationId xmlns:p14="http://schemas.microsoft.com/office/powerpoint/2010/main" val="259297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D3268B-3867-7302-A0EA-AC68D8E36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with </a:t>
            </a:r>
            <a:r>
              <a:rPr lang="en-US" dirty="0" err="1"/>
              <a:t>ILogger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AF156F-EC51-25C5-927F-59288F862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ILogger</a:t>
            </a:r>
            <a:r>
              <a:rPr lang="en-US" sz="2400" dirty="0"/>
              <a:t> is an abstraction over multiple log sources</a:t>
            </a:r>
          </a:p>
          <a:p>
            <a:pPr lvl="1"/>
            <a:r>
              <a:rPr lang="en-US" sz="2000" dirty="0"/>
              <a:t>Usually fetched via dependency injection (DI)</a:t>
            </a:r>
          </a:p>
          <a:p>
            <a:pPr lvl="1"/>
            <a:r>
              <a:rPr lang="en-US" sz="2000" dirty="0"/>
              <a:t>Usually using </a:t>
            </a:r>
            <a:r>
              <a:rPr lang="en-US" sz="2000" dirty="0" err="1"/>
              <a:t>ILogger</a:t>
            </a:r>
            <a:r>
              <a:rPr lang="en-US" sz="2000" dirty="0"/>
              <a:t>&lt;T&gt; where T provides the name of the log source</a:t>
            </a:r>
          </a:p>
          <a:p>
            <a:r>
              <a:rPr lang="en-US" sz="2400" dirty="0"/>
              <a:t>Sources are configured in code &amp; configuration</a:t>
            </a:r>
          </a:p>
          <a:p>
            <a:pPr lvl="1"/>
            <a:r>
              <a:rPr lang="en-US" sz="2000" dirty="0"/>
              <a:t>Automatic in ASP.NET applications</a:t>
            </a:r>
          </a:p>
          <a:p>
            <a:pPr lvl="1"/>
            <a:r>
              <a:rPr lang="en-US" sz="2000" dirty="0" err="1"/>
              <a:t>Microsoft.Extensions.Logging</a:t>
            </a:r>
            <a:r>
              <a:rPr lang="en-US" sz="2000" dirty="0"/>
              <a:t> for other Apps</a:t>
            </a:r>
          </a:p>
          <a:p>
            <a:r>
              <a:rPr lang="en-US" sz="2400" dirty="0"/>
              <a:t>Multiple providers for exporting logs including console, </a:t>
            </a:r>
            <a:r>
              <a:rPr lang="en-US" sz="2400" dirty="0" err="1"/>
              <a:t>OTel</a:t>
            </a:r>
            <a:endParaRPr lang="en-US" sz="2400" dirty="0"/>
          </a:p>
          <a:p>
            <a:pPr lvl="1"/>
            <a:endParaRPr lang="en-US" sz="2000" dirty="0"/>
          </a:p>
          <a:p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372925-9A64-246F-6F64-BF23CB35C46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4476054"/>
            <a:ext cx="5921253" cy="20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754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6EFB10-98B9-2471-E6AA-3B1A0571C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API Progression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74C0BC-8C45-3F3A-B476-7AE41E900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52952"/>
            <a:ext cx="10972800" cy="40954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/>
              <a:t>ILogger.LogInformation</a:t>
            </a:r>
            <a:r>
              <a:rPr lang="en-US" sz="2400" dirty="0"/>
              <a:t>, </a:t>
            </a:r>
            <a:r>
              <a:rPr lang="en-US" sz="2400" dirty="0" err="1"/>
              <a:t>LogWarning</a:t>
            </a:r>
            <a:r>
              <a:rPr lang="en-US" sz="2400" dirty="0"/>
              <a:t>, </a:t>
            </a:r>
            <a:r>
              <a:rPr lang="en-US" sz="2400" dirty="0" err="1"/>
              <a:t>LogError</a:t>
            </a:r>
            <a:r>
              <a:rPr lang="en-US" sz="2400" dirty="0"/>
              <a:t>, </a:t>
            </a:r>
            <a:r>
              <a:rPr lang="en-US" sz="2400" dirty="0" err="1"/>
              <a:t>LogTrace</a:t>
            </a:r>
            <a:r>
              <a:rPr lang="en-US" sz="2400" dirty="0"/>
              <a:t>, </a:t>
            </a:r>
            <a:r>
              <a:rPr lang="en-US" sz="2400" dirty="0" err="1"/>
              <a:t>LogDebug</a:t>
            </a:r>
            <a:endParaRPr lang="en-US" sz="2400" dirty="0"/>
          </a:p>
          <a:p>
            <a:pPr marL="0" indent="0">
              <a:buNone/>
            </a:pPr>
            <a:endParaRPr lang="en-US" sz="1000" dirty="0"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pPr marL="0" indent="0">
              <a:buNone/>
            </a:pP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myLog.LogInformation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"{count} items have been added to the cart"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cart.items.Length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);</a:t>
            </a:r>
          </a:p>
          <a:p>
            <a:pPr marL="0" indent="0">
              <a:buNone/>
            </a:pPr>
            <a:endParaRPr lang="en-US" sz="1000" dirty="0"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pPr marL="0" indent="0">
              <a:buNone/>
            </a:pPr>
            <a:r>
              <a:rPr lang="en-US" sz="2400" dirty="0"/>
              <a:t>Note: Parameters are separate from the message string</a:t>
            </a:r>
          </a:p>
          <a:p>
            <a:r>
              <a:rPr lang="en-US" sz="2400" dirty="0"/>
              <a:t>Simple to use, but sub-optimal in high frequency applications</a:t>
            </a:r>
          </a:p>
          <a:p>
            <a:r>
              <a:rPr lang="en-US" sz="2400" dirty="0"/>
              <a:t>Will check if logger is active before composing message, but…</a:t>
            </a:r>
          </a:p>
          <a:p>
            <a:pPr lvl="1"/>
            <a:r>
              <a:rPr lang="en-US" sz="2000" dirty="0"/>
              <a:t>Parameter expressions have to be calculated, ref values are boxed</a:t>
            </a:r>
          </a:p>
          <a:p>
            <a:r>
              <a:rPr lang="en-US" sz="2400" dirty="0"/>
              <a:t>No stable IDs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45318A8C-4696-C1EC-D5C8-723B63D9E50B}"/>
              </a:ext>
            </a:extLst>
          </p:cNvPr>
          <p:cNvSpPr/>
          <p:nvPr/>
        </p:nvSpPr>
        <p:spPr>
          <a:xfrm>
            <a:off x="452418" y="1079523"/>
            <a:ext cx="2600178" cy="484632"/>
          </a:xfrm>
          <a:prstGeom prst="homePlat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ILogger.LogXXX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51DF8153-0E9A-1CA8-0617-A484C06BED40}"/>
              </a:ext>
            </a:extLst>
          </p:cNvPr>
          <p:cNvSpPr/>
          <p:nvPr/>
        </p:nvSpPr>
        <p:spPr>
          <a:xfrm>
            <a:off x="2903590" y="1079523"/>
            <a:ext cx="2882039" cy="484632"/>
          </a:xfrm>
          <a:prstGeom prst="chevr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LoggerMessage.Define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CBFFCA4E-F73D-11AC-0C2D-2390A0A6BFD9}"/>
              </a:ext>
            </a:extLst>
          </p:cNvPr>
          <p:cNvSpPr/>
          <p:nvPr/>
        </p:nvSpPr>
        <p:spPr>
          <a:xfrm>
            <a:off x="5636623" y="1079523"/>
            <a:ext cx="2882039" cy="484632"/>
          </a:xfrm>
          <a:prstGeom prst="chevr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</a:t>
            </a:r>
            <a:r>
              <a:rPr lang="en-US" dirty="0">
                <a:solidFill>
                  <a:schemeClr val="tx1"/>
                </a:solidFill>
              </a:rPr>
              <a:t> Attribute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24D7A881-17C9-6DBE-BCCE-C8B66C67852E}"/>
              </a:ext>
            </a:extLst>
          </p:cNvPr>
          <p:cNvSpPr/>
          <p:nvPr/>
        </p:nvSpPr>
        <p:spPr>
          <a:xfrm>
            <a:off x="8369655" y="1079523"/>
            <a:ext cx="2882039" cy="484632"/>
          </a:xfrm>
          <a:prstGeom prst="chevr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</a:t>
            </a:r>
            <a:r>
              <a:rPr lang="en-US" dirty="0">
                <a:solidFill>
                  <a:schemeClr val="tx1"/>
                </a:solidFill>
              </a:rPr>
              <a:t> improvements</a:t>
            </a:r>
          </a:p>
        </p:txBody>
      </p:sp>
    </p:spTree>
    <p:extLst>
      <p:ext uri="{BB962C8B-B14F-4D97-AF65-F5344CB8AC3E}">
        <p14:creationId xmlns:p14="http://schemas.microsoft.com/office/powerpoint/2010/main" val="4203665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6EFB10-98B9-2471-E6AA-3B1A0571C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API Progression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74C0BC-8C45-3F3A-B476-7AE41E900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4267"/>
            <a:ext cx="10972800" cy="4284132"/>
          </a:xfrm>
        </p:spPr>
        <p:txBody>
          <a:bodyPr>
            <a:normAutofit/>
          </a:bodyPr>
          <a:lstStyle/>
          <a:p>
            <a:r>
              <a:rPr lang="en-US" sz="2400" dirty="0"/>
              <a:t>Use </a:t>
            </a:r>
            <a:r>
              <a:rPr lang="en-US" sz="2400" dirty="0" err="1"/>
              <a:t>LoggerMessage.Define</a:t>
            </a:r>
            <a:r>
              <a:rPr lang="en-US" sz="2400" dirty="0"/>
              <a:t> to create an action delegate that can then be called</a:t>
            </a:r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r>
              <a:rPr lang="en-US" sz="16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private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static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readonly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Action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ILogger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&gt; 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s_itemAddedToCart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= </a:t>
            </a:r>
            <a:r>
              <a:rPr lang="en-US" sz="16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LoggerMessage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.Define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</a:t>
            </a:r>
            <a:r>
              <a:rPr lang="en-US" sz="16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LogLevel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.Information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EventId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(13, </a:t>
            </a:r>
            <a:r>
              <a:rPr lang="en-US" sz="1600" dirty="0" err="1">
                <a:solidFill>
                  <a:srgbClr val="0000FF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nameof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ItemAddedToCart</a:t>
            </a: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)),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   “{count} items have been added to the shopping cart!</a:t>
            </a:r>
            <a:r>
              <a:rPr lang="en-US" sz="1600" dirty="0">
                <a:solidFill>
                  <a:srgbClr val="A31515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");</a:t>
            </a:r>
          </a:p>
          <a:p>
            <a:pPr marL="0" indent="0">
              <a:buNone/>
            </a:pPr>
            <a:endParaRPr lang="en-US" sz="1100" dirty="0"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r>
              <a:rPr lang="en-US" sz="2400" dirty="0"/>
              <a:t>Action delegate parameters are strongly typed – no boxing</a:t>
            </a:r>
          </a:p>
          <a:p>
            <a:r>
              <a:rPr lang="en-US" sz="2400" dirty="0"/>
              <a:t>Message is parsed once for parameters</a:t>
            </a:r>
          </a:p>
          <a:p>
            <a:r>
              <a:rPr lang="en-US" sz="2400" dirty="0"/>
              <a:t>Event has a static Id</a:t>
            </a:r>
          </a:p>
          <a:p>
            <a:endParaRPr lang="en-US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45318A8C-4696-C1EC-D5C8-723B63D9E50B}"/>
              </a:ext>
            </a:extLst>
          </p:cNvPr>
          <p:cNvSpPr/>
          <p:nvPr/>
        </p:nvSpPr>
        <p:spPr>
          <a:xfrm>
            <a:off x="452418" y="1079523"/>
            <a:ext cx="2600178" cy="484632"/>
          </a:xfrm>
          <a:prstGeom prst="homePlat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ILogger.LogXXX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51DF8153-0E9A-1CA8-0617-A484C06BED40}"/>
              </a:ext>
            </a:extLst>
          </p:cNvPr>
          <p:cNvSpPr/>
          <p:nvPr/>
        </p:nvSpPr>
        <p:spPr>
          <a:xfrm>
            <a:off x="2903590" y="1079523"/>
            <a:ext cx="2882039" cy="484632"/>
          </a:xfrm>
          <a:prstGeom prst="chevron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LoggerMessage.Define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CBFFCA4E-F73D-11AC-0C2D-2390A0A6BFD9}"/>
              </a:ext>
            </a:extLst>
          </p:cNvPr>
          <p:cNvSpPr/>
          <p:nvPr/>
        </p:nvSpPr>
        <p:spPr>
          <a:xfrm>
            <a:off x="5636623" y="1079523"/>
            <a:ext cx="2882039" cy="484632"/>
          </a:xfrm>
          <a:prstGeom prst="chevr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</a:t>
            </a:r>
            <a:r>
              <a:rPr lang="en-US" dirty="0">
                <a:solidFill>
                  <a:schemeClr val="tx1"/>
                </a:solidFill>
              </a:rPr>
              <a:t> Attribute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24D7A881-17C9-6DBE-BCCE-C8B66C67852E}"/>
              </a:ext>
            </a:extLst>
          </p:cNvPr>
          <p:cNvSpPr/>
          <p:nvPr/>
        </p:nvSpPr>
        <p:spPr>
          <a:xfrm>
            <a:off x="8369655" y="1079523"/>
            <a:ext cx="2882039" cy="484632"/>
          </a:xfrm>
          <a:prstGeom prst="chevr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</a:t>
            </a:r>
            <a:r>
              <a:rPr lang="en-US" dirty="0">
                <a:solidFill>
                  <a:schemeClr val="tx1"/>
                </a:solidFill>
              </a:rPr>
              <a:t> improvements</a:t>
            </a:r>
          </a:p>
        </p:txBody>
      </p:sp>
    </p:spTree>
    <p:extLst>
      <p:ext uri="{BB962C8B-B14F-4D97-AF65-F5344CB8AC3E}">
        <p14:creationId xmlns:p14="http://schemas.microsoft.com/office/powerpoint/2010/main" val="219507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6EFB10-98B9-2471-E6AA-3B1A0571C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API Progression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74C0BC-8C45-3F3A-B476-7AE41E900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30400"/>
            <a:ext cx="10972800" cy="4317999"/>
          </a:xfrm>
        </p:spPr>
        <p:txBody>
          <a:bodyPr>
            <a:normAutofit lnSpcReduction="10000"/>
          </a:bodyPr>
          <a:lstStyle/>
          <a:p>
            <a:r>
              <a:rPr lang="en-US" sz="2400" dirty="0" err="1"/>
              <a:t>LoggerMessageAttribute</a:t>
            </a:r>
            <a:r>
              <a:rPr lang="en-US" sz="2400" dirty="0"/>
              <a:t> uses </a:t>
            </a:r>
            <a:r>
              <a:rPr lang="en-US" sz="2400" dirty="0" err="1"/>
              <a:t>codegen</a:t>
            </a:r>
            <a:r>
              <a:rPr lang="en-US" sz="2400" dirty="0"/>
              <a:t> to create logging delegate</a:t>
            </a:r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r>
              <a:rPr lang="en-US" sz="1600" b="0" i="0" dirty="0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[</a:t>
            </a:r>
            <a:r>
              <a:rPr lang="en-US" sz="1600" b="0" i="0" dirty="0" err="1">
                <a:solidFill>
                  <a:srgbClr val="006881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LoggerMessage</a:t>
            </a:r>
            <a:r>
              <a:rPr lang="en-US" sz="1600" b="0" i="0" dirty="0">
                <a:solidFill>
                  <a:srgbClr val="006881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 </a:t>
            </a:r>
            <a:r>
              <a:rPr lang="en-US" sz="1600" b="0" i="0" dirty="0" err="1">
                <a:solidFill>
                  <a:srgbClr val="006881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EventId</a:t>
            </a:r>
            <a:r>
              <a:rPr lang="en-US" sz="1600" b="0" i="0" dirty="0">
                <a:solidFill>
                  <a:srgbClr val="006881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= 13,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6881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	</a:t>
            </a:r>
            <a:r>
              <a:rPr lang="en-US" sz="1600" b="0" i="0" dirty="0">
                <a:solidFill>
                  <a:srgbClr val="006881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Level = </a:t>
            </a:r>
            <a:r>
              <a:rPr lang="en-US" sz="1600" b="0" i="0" dirty="0" err="1">
                <a:solidFill>
                  <a:srgbClr val="006881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LogLevel.Critical</a:t>
            </a:r>
            <a:r>
              <a:rPr lang="en-US" sz="1600" b="0" i="0" dirty="0">
                <a:solidFill>
                  <a:srgbClr val="006881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6881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	</a:t>
            </a:r>
            <a:r>
              <a:rPr lang="en-US" sz="1600" b="0" i="0" dirty="0">
                <a:solidFill>
                  <a:srgbClr val="006881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Message = </a:t>
            </a:r>
            <a:r>
              <a:rPr lang="en-US" sz="1600" b="0" i="0" dirty="0">
                <a:solidFill>
                  <a:srgbClr val="A31515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"{count} items have been added to the shopping cart!"</a:t>
            </a:r>
            <a:r>
              <a:rPr lang="en-US" sz="1600" b="0" i="0" dirty="0">
                <a:solidFill>
                  <a:srgbClr val="006881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)</a:t>
            </a:r>
            <a:r>
              <a:rPr lang="en-US" sz="1600" b="0" i="0" dirty="0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] </a:t>
            </a:r>
          </a:p>
          <a:p>
            <a:pPr marL="0" indent="0">
              <a:buNone/>
            </a:pPr>
            <a:r>
              <a:rPr lang="en-US" sz="1600" b="0" i="0" dirty="0">
                <a:solidFill>
                  <a:srgbClr val="0101FD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public</a:t>
            </a:r>
            <a:r>
              <a:rPr lang="en-US" sz="1600" b="0" i="0" dirty="0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b="0" i="0" dirty="0">
                <a:solidFill>
                  <a:srgbClr val="0101FD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static</a:t>
            </a:r>
            <a:r>
              <a:rPr lang="en-US" sz="1600" b="0" i="0" dirty="0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b="0" i="0" dirty="0">
                <a:solidFill>
                  <a:srgbClr val="0101FD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partial</a:t>
            </a:r>
            <a:r>
              <a:rPr lang="en-US" sz="1600" b="0" i="0" dirty="0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b="0" i="0" dirty="0">
                <a:solidFill>
                  <a:srgbClr val="0101FD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void</a:t>
            </a:r>
            <a:r>
              <a:rPr lang="en-US" sz="1600" b="0" i="0" dirty="0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</a:t>
            </a:r>
            <a:r>
              <a:rPr lang="en-US" sz="1600" b="0" i="0" dirty="0" err="1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ItemAdded</a:t>
            </a:r>
            <a:r>
              <a:rPr lang="en-US" sz="1600" dirty="0" err="1">
                <a:solidFill>
                  <a:srgbClr val="161616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ToCart</a:t>
            </a:r>
            <a:r>
              <a:rPr lang="en-US" sz="1600" b="0" i="0" dirty="0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(</a:t>
            </a:r>
            <a:r>
              <a:rPr lang="en-US" sz="1600" b="0" i="0" dirty="0" err="1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ILogger</a:t>
            </a:r>
            <a:r>
              <a:rPr lang="en-US" sz="1600" b="0" i="0" dirty="0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logger, </a:t>
            </a:r>
            <a:r>
              <a:rPr lang="en-US" sz="1600" dirty="0">
                <a:solidFill>
                  <a:srgbClr val="0101FD"/>
                </a:solidFill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int</a:t>
            </a:r>
            <a:r>
              <a:rPr lang="en-US" sz="1600" b="0" i="0" dirty="0">
                <a:solidFill>
                  <a:srgbClr val="161616"/>
                </a:solidFill>
                <a:effectLst/>
                <a:latin typeface="Cascadia Code SemiLight" panose="020B0609020000020004" pitchFamily="49" charset="0"/>
                <a:cs typeface="Cascadia Code SemiLight" panose="020B0609020000020004" pitchFamily="49" charset="0"/>
              </a:rPr>
              <a:t> count);</a:t>
            </a:r>
          </a:p>
          <a:p>
            <a:pPr marL="0" indent="0">
              <a:buNone/>
            </a:pPr>
            <a:endParaRPr lang="en-US" sz="1100" dirty="0">
              <a:latin typeface="Cascadia Code SemiLight" panose="020B0609020000020004" pitchFamily="49" charset="0"/>
              <a:cs typeface="Cascadia Code SemiLight" panose="020B0609020000020004" pitchFamily="49" charset="0"/>
            </a:endParaRPr>
          </a:p>
          <a:p>
            <a:r>
              <a:rPr lang="en-US" sz="2400" dirty="0"/>
              <a:t>Generates similar code to </a:t>
            </a:r>
            <a:r>
              <a:rPr lang="en-US" sz="2400" dirty="0" err="1"/>
              <a:t>LoggerMessage.Define</a:t>
            </a:r>
            <a:endParaRPr lang="en-US" sz="2400" dirty="0"/>
          </a:p>
          <a:p>
            <a:r>
              <a:rPr lang="en-US" sz="2400" dirty="0"/>
              <a:t>Cleaner syntax</a:t>
            </a:r>
          </a:p>
          <a:p>
            <a:r>
              <a:rPr lang="en-US" sz="2400" dirty="0"/>
              <a:t>Automatically handles exception parameters</a:t>
            </a:r>
          </a:p>
          <a:p>
            <a:r>
              <a:rPr lang="en-US" sz="2400" dirty="0"/>
              <a:t>Must be defined in a partial class</a:t>
            </a:r>
          </a:p>
          <a:p>
            <a:pPr lvl="1"/>
            <a:r>
              <a:rPr lang="en-US" sz="2000" dirty="0"/>
              <a:t>Options for how to access </a:t>
            </a:r>
            <a:r>
              <a:rPr lang="en-US" sz="2000" dirty="0" err="1"/>
              <a:t>ILogger</a:t>
            </a:r>
            <a:r>
              <a:rPr lang="en-US" sz="2000" dirty="0"/>
              <a:t>, pass in the log level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45318A8C-4696-C1EC-D5C8-723B63D9E50B}"/>
              </a:ext>
            </a:extLst>
          </p:cNvPr>
          <p:cNvSpPr/>
          <p:nvPr/>
        </p:nvSpPr>
        <p:spPr>
          <a:xfrm>
            <a:off x="452418" y="1079523"/>
            <a:ext cx="2600178" cy="484632"/>
          </a:xfrm>
          <a:prstGeom prst="homePlat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ILogger.LogXXX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Arrow: Chevron 8">
            <a:extLst>
              <a:ext uri="{FF2B5EF4-FFF2-40B4-BE49-F238E27FC236}">
                <a16:creationId xmlns:a16="http://schemas.microsoft.com/office/drawing/2014/main" id="{51DF8153-0E9A-1CA8-0617-A484C06BED40}"/>
              </a:ext>
            </a:extLst>
          </p:cNvPr>
          <p:cNvSpPr/>
          <p:nvPr/>
        </p:nvSpPr>
        <p:spPr>
          <a:xfrm>
            <a:off x="2903590" y="1079523"/>
            <a:ext cx="2882039" cy="484632"/>
          </a:xfrm>
          <a:prstGeom prst="chevr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LoggerMessage.Define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CBFFCA4E-F73D-11AC-0C2D-2390A0A6BFD9}"/>
              </a:ext>
            </a:extLst>
          </p:cNvPr>
          <p:cNvSpPr/>
          <p:nvPr/>
        </p:nvSpPr>
        <p:spPr>
          <a:xfrm>
            <a:off x="5636623" y="1079523"/>
            <a:ext cx="2882039" cy="484632"/>
          </a:xfrm>
          <a:prstGeom prst="chevron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</a:t>
            </a:r>
            <a:r>
              <a:rPr lang="en-US" dirty="0">
                <a:solidFill>
                  <a:schemeClr val="tx1"/>
                </a:solidFill>
              </a:rPr>
              <a:t> Attribute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24D7A881-17C9-6DBE-BCCE-C8B66C67852E}"/>
              </a:ext>
            </a:extLst>
          </p:cNvPr>
          <p:cNvSpPr/>
          <p:nvPr/>
        </p:nvSpPr>
        <p:spPr>
          <a:xfrm>
            <a:off x="8369655" y="1079523"/>
            <a:ext cx="2882039" cy="484632"/>
          </a:xfrm>
          <a:prstGeom prst="chevron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LoggerMessage</a:t>
            </a:r>
            <a:r>
              <a:rPr lang="en-US" dirty="0">
                <a:solidFill>
                  <a:schemeClr val="tx1"/>
                </a:solidFill>
              </a:rPr>
              <a:t> improvements</a:t>
            </a:r>
          </a:p>
        </p:txBody>
      </p:sp>
    </p:spTree>
    <p:extLst>
      <p:ext uri="{BB962C8B-B14F-4D97-AF65-F5344CB8AC3E}">
        <p14:creationId xmlns:p14="http://schemas.microsoft.com/office/powerpoint/2010/main" val="387582763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0</TotalTime>
  <Words>1334</Words>
  <Application>Microsoft Office PowerPoint</Application>
  <PresentationFormat>Widescreen</PresentationFormat>
  <Paragraphs>235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Open Sans</vt:lpstr>
      <vt:lpstr>Calibri</vt:lpstr>
      <vt:lpstr>Arial</vt:lpstr>
      <vt:lpstr>Cascadia Code SemiLight</vt:lpstr>
      <vt:lpstr>Space Grotesk Medium</vt:lpstr>
      <vt:lpstr>Cascadia Code</vt:lpstr>
      <vt:lpstr>SFMono-Regular</vt:lpstr>
      <vt:lpstr>1_Office Theme</vt:lpstr>
      <vt:lpstr>Improving your application telemetry using .NET 8 and OpenTelemetry</vt:lpstr>
      <vt:lpstr>Agenda</vt:lpstr>
      <vt:lpstr>What is OpenTelemetry</vt:lpstr>
      <vt:lpstr>.NET Observability Layer Diagram</vt:lpstr>
      <vt:lpstr>Demo</vt:lpstr>
      <vt:lpstr>Logging with ILogger</vt:lpstr>
      <vt:lpstr>Logging API Progression</vt:lpstr>
      <vt:lpstr>Logging API Progression</vt:lpstr>
      <vt:lpstr>Logging API Progression</vt:lpstr>
      <vt:lpstr>Logging API Progression</vt:lpstr>
      <vt:lpstr>Lessons from MS internal teams</vt:lpstr>
      <vt:lpstr>Demo</vt:lpstr>
      <vt:lpstr>Metrics</vt:lpstr>
      <vt:lpstr>Built-in Metrics in .NET 8</vt:lpstr>
      <vt:lpstr>IMeterFactory</vt:lpstr>
      <vt:lpstr>Demo</vt:lpstr>
      <vt:lpstr>Resources</vt:lpstr>
      <vt:lpstr>Download .NET 8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2023-11-22T20:56:29Z</dcterms:created>
  <dcterms:modified xsi:type="dcterms:W3CDTF">2023-11-22T23:03:31Z</dcterms:modified>
</cp:coreProperties>
</file>

<file path=docProps/thumbnail.jpeg>
</file>